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01" r:id="rId2"/>
    <p:sldId id="298" r:id="rId3"/>
    <p:sldId id="257" r:id="rId4"/>
    <p:sldId id="302" r:id="rId5"/>
    <p:sldId id="303" r:id="rId6"/>
    <p:sldId id="260" r:id="rId7"/>
    <p:sldId id="291" r:id="rId8"/>
    <p:sldId id="308" r:id="rId9"/>
    <p:sldId id="309" r:id="rId10"/>
    <p:sldId id="297" r:id="rId11"/>
    <p:sldId id="293" r:id="rId12"/>
    <p:sldId id="266" r:id="rId13"/>
    <p:sldId id="305" r:id="rId14"/>
    <p:sldId id="306" r:id="rId15"/>
    <p:sldId id="289" r:id="rId16"/>
    <p:sldId id="310" r:id="rId17"/>
    <p:sldId id="311" r:id="rId18"/>
    <p:sldId id="312" r:id="rId19"/>
    <p:sldId id="270" r:id="rId20"/>
    <p:sldId id="273" r:id="rId21"/>
    <p:sldId id="283" r:id="rId22"/>
    <p:sldId id="288" r:id="rId23"/>
    <p:sldId id="296" r:id="rId24"/>
    <p:sldId id="278" r:id="rId25"/>
    <p:sldId id="279" r:id="rId26"/>
    <p:sldId id="313" r:id="rId27"/>
    <p:sldId id="300" r:id="rId28"/>
  </p:sldIdLst>
  <p:sldSz cx="9144000" cy="6858000" type="screen4x3"/>
  <p:notesSz cx="6858000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-laure HILLION" initials="mH" lastIdx="5" clrIdx="0"/>
  <p:cmAuthor id="2" name="Pascale MICOLEAU-MARCEL" initials="PM" lastIdx="13" clrIdx="1"/>
  <p:cmAuthor id="3" name="BDF" initials="BDF" lastIdx="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B76"/>
    <a:srgbClr val="FFFFFF"/>
    <a:srgbClr val="C92360"/>
    <a:srgbClr val="92D050"/>
    <a:srgbClr val="DCE6F2"/>
    <a:srgbClr val="E06F17"/>
    <a:srgbClr val="FFCCCC"/>
    <a:srgbClr val="965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7A924C-DAC9-4D48-A5BC-4E049745A72D}" v="5" dt="2020-04-08T13:04:42.66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EEECE1"/>
              </a:solidFill>
              <a:prstDash val="solid"/>
              <a:round/>
            </a:ln>
          </a:left>
          <a:right>
            <a:ln w="12700" cap="flat">
              <a:solidFill>
                <a:srgbClr val="EEECE1"/>
              </a:solidFill>
              <a:prstDash val="solid"/>
              <a:round/>
            </a:ln>
          </a:right>
          <a:top>
            <a:ln w="12700" cap="flat">
              <a:solidFill>
                <a:srgbClr val="EEECE1"/>
              </a:solidFill>
              <a:prstDash val="solid"/>
              <a:round/>
            </a:ln>
          </a:top>
          <a:bottom>
            <a:ln w="12700" cap="flat">
              <a:solidFill>
                <a:srgbClr val="EEECE1"/>
              </a:solidFill>
              <a:prstDash val="solid"/>
              <a:round/>
            </a:ln>
          </a:bottom>
          <a:insideH>
            <a:ln w="12700" cap="flat">
              <a:solidFill>
                <a:srgbClr val="EEECE1"/>
              </a:solidFill>
              <a:prstDash val="solid"/>
              <a:round/>
            </a:ln>
          </a:insideH>
          <a:insideV>
            <a:ln w="12700" cap="flat">
              <a:solidFill>
                <a:srgbClr val="EEECE1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EEECE1"/>
        </a:fontRef>
        <a:srgbClr val="EEECE1"/>
      </a:tcTxStyle>
      <a:tcStyle>
        <a:tcBdr>
          <a:left>
            <a:ln w="12700" cap="flat">
              <a:solidFill>
                <a:srgbClr val="EEECE1"/>
              </a:solidFill>
              <a:prstDash val="solid"/>
              <a:round/>
            </a:ln>
          </a:left>
          <a:right>
            <a:ln w="12700" cap="flat">
              <a:solidFill>
                <a:srgbClr val="EEECE1"/>
              </a:solidFill>
              <a:prstDash val="solid"/>
              <a:round/>
            </a:ln>
          </a:right>
          <a:top>
            <a:ln w="12700" cap="flat">
              <a:solidFill>
                <a:srgbClr val="EEECE1"/>
              </a:solidFill>
              <a:prstDash val="solid"/>
              <a:round/>
            </a:ln>
          </a:top>
          <a:bottom>
            <a:ln w="12700" cap="flat">
              <a:solidFill>
                <a:srgbClr val="EEECE1"/>
              </a:solidFill>
              <a:prstDash val="solid"/>
              <a:round/>
            </a:ln>
          </a:bottom>
          <a:insideH>
            <a:ln w="12700" cap="flat">
              <a:solidFill>
                <a:srgbClr val="EEECE1"/>
              </a:solidFill>
              <a:prstDash val="solid"/>
              <a:round/>
            </a:ln>
          </a:insideH>
          <a:insideV>
            <a:ln w="12700" cap="flat">
              <a:solidFill>
                <a:srgbClr val="EEECE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EEECE1"/>
        </a:fontRef>
        <a:srgbClr val="EEECE1"/>
      </a:tcTxStyle>
      <a:tcStyle>
        <a:tcBdr>
          <a:left>
            <a:ln w="12700" cap="flat">
              <a:solidFill>
                <a:srgbClr val="EEECE1"/>
              </a:solidFill>
              <a:prstDash val="solid"/>
              <a:round/>
            </a:ln>
          </a:left>
          <a:right>
            <a:ln w="12700" cap="flat">
              <a:solidFill>
                <a:srgbClr val="EEECE1"/>
              </a:solidFill>
              <a:prstDash val="solid"/>
              <a:round/>
            </a:ln>
          </a:right>
          <a:top>
            <a:ln w="38100" cap="flat">
              <a:solidFill>
                <a:srgbClr val="EEECE1"/>
              </a:solidFill>
              <a:prstDash val="solid"/>
              <a:round/>
            </a:ln>
          </a:top>
          <a:bottom>
            <a:ln w="12700" cap="flat">
              <a:solidFill>
                <a:srgbClr val="EEECE1"/>
              </a:solidFill>
              <a:prstDash val="solid"/>
              <a:round/>
            </a:ln>
          </a:bottom>
          <a:insideH>
            <a:ln w="12700" cap="flat">
              <a:solidFill>
                <a:srgbClr val="EEECE1"/>
              </a:solidFill>
              <a:prstDash val="solid"/>
              <a:round/>
            </a:ln>
          </a:insideH>
          <a:insideV>
            <a:ln w="12700" cap="flat">
              <a:solidFill>
                <a:srgbClr val="EEECE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EEECE1"/>
        </a:fontRef>
        <a:srgbClr val="EEECE1"/>
      </a:tcTxStyle>
      <a:tcStyle>
        <a:tcBdr>
          <a:left>
            <a:ln w="12700" cap="flat">
              <a:solidFill>
                <a:srgbClr val="EEECE1"/>
              </a:solidFill>
              <a:prstDash val="solid"/>
              <a:round/>
            </a:ln>
          </a:left>
          <a:right>
            <a:ln w="12700" cap="flat">
              <a:solidFill>
                <a:srgbClr val="EEECE1"/>
              </a:solidFill>
              <a:prstDash val="solid"/>
              <a:round/>
            </a:ln>
          </a:right>
          <a:top>
            <a:ln w="12700" cap="flat">
              <a:solidFill>
                <a:srgbClr val="EEECE1"/>
              </a:solidFill>
              <a:prstDash val="solid"/>
              <a:round/>
            </a:ln>
          </a:top>
          <a:bottom>
            <a:ln w="38100" cap="flat">
              <a:solidFill>
                <a:srgbClr val="EEECE1"/>
              </a:solidFill>
              <a:prstDash val="solid"/>
              <a:round/>
            </a:ln>
          </a:bottom>
          <a:insideH>
            <a:ln w="12700" cap="flat">
              <a:solidFill>
                <a:srgbClr val="EEECE1"/>
              </a:solidFill>
              <a:prstDash val="solid"/>
              <a:round/>
            </a:ln>
          </a:insideH>
          <a:insideV>
            <a:ln w="12700" cap="flat">
              <a:solidFill>
                <a:srgbClr val="EEECE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EEECE1"/>
              </a:solidFill>
              <a:prstDash val="solid"/>
              <a:round/>
            </a:ln>
          </a:left>
          <a:right>
            <a:ln w="12700" cap="flat">
              <a:solidFill>
                <a:srgbClr val="EEECE1"/>
              </a:solidFill>
              <a:prstDash val="solid"/>
              <a:round/>
            </a:ln>
          </a:right>
          <a:top>
            <a:ln w="12700" cap="flat">
              <a:solidFill>
                <a:srgbClr val="EEECE1"/>
              </a:solidFill>
              <a:prstDash val="solid"/>
              <a:round/>
            </a:ln>
          </a:top>
          <a:bottom>
            <a:ln w="12700" cap="flat">
              <a:solidFill>
                <a:srgbClr val="EEECE1"/>
              </a:solidFill>
              <a:prstDash val="solid"/>
              <a:round/>
            </a:ln>
          </a:bottom>
          <a:insideH>
            <a:ln w="12700" cap="flat">
              <a:solidFill>
                <a:srgbClr val="EEECE1"/>
              </a:solidFill>
              <a:prstDash val="solid"/>
              <a:round/>
            </a:ln>
          </a:insideH>
          <a:insideV>
            <a:ln w="12700" cap="flat">
              <a:solidFill>
                <a:srgbClr val="EEECE1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EEECE1"/>
        </a:fontRef>
        <a:srgbClr val="EEECE1"/>
      </a:tcTxStyle>
      <a:tcStyle>
        <a:tcBdr>
          <a:left>
            <a:ln w="12700" cap="flat">
              <a:solidFill>
                <a:srgbClr val="EEECE1"/>
              </a:solidFill>
              <a:prstDash val="solid"/>
              <a:round/>
            </a:ln>
          </a:left>
          <a:right>
            <a:ln w="12700" cap="flat">
              <a:solidFill>
                <a:srgbClr val="EEECE1"/>
              </a:solidFill>
              <a:prstDash val="solid"/>
              <a:round/>
            </a:ln>
          </a:right>
          <a:top>
            <a:ln w="12700" cap="flat">
              <a:solidFill>
                <a:srgbClr val="EEECE1"/>
              </a:solidFill>
              <a:prstDash val="solid"/>
              <a:round/>
            </a:ln>
          </a:top>
          <a:bottom>
            <a:ln w="12700" cap="flat">
              <a:solidFill>
                <a:srgbClr val="EEECE1"/>
              </a:solidFill>
              <a:prstDash val="solid"/>
              <a:round/>
            </a:ln>
          </a:bottom>
          <a:insideH>
            <a:ln w="12700" cap="flat">
              <a:solidFill>
                <a:srgbClr val="EEECE1"/>
              </a:solidFill>
              <a:prstDash val="solid"/>
              <a:round/>
            </a:ln>
          </a:insideH>
          <a:insideV>
            <a:ln w="12700" cap="flat">
              <a:solidFill>
                <a:srgbClr val="EEECE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EEECE1"/>
        </a:fontRef>
        <a:srgbClr val="EEECE1"/>
      </a:tcTxStyle>
      <a:tcStyle>
        <a:tcBdr>
          <a:left>
            <a:ln w="12700" cap="flat">
              <a:solidFill>
                <a:srgbClr val="EEECE1"/>
              </a:solidFill>
              <a:prstDash val="solid"/>
              <a:round/>
            </a:ln>
          </a:left>
          <a:right>
            <a:ln w="12700" cap="flat">
              <a:solidFill>
                <a:srgbClr val="EEECE1"/>
              </a:solidFill>
              <a:prstDash val="solid"/>
              <a:round/>
            </a:ln>
          </a:right>
          <a:top>
            <a:ln w="38100" cap="flat">
              <a:solidFill>
                <a:srgbClr val="EEECE1"/>
              </a:solidFill>
              <a:prstDash val="solid"/>
              <a:round/>
            </a:ln>
          </a:top>
          <a:bottom>
            <a:ln w="12700" cap="flat">
              <a:solidFill>
                <a:srgbClr val="EEECE1"/>
              </a:solidFill>
              <a:prstDash val="solid"/>
              <a:round/>
            </a:ln>
          </a:bottom>
          <a:insideH>
            <a:ln w="12700" cap="flat">
              <a:solidFill>
                <a:srgbClr val="EEECE1"/>
              </a:solidFill>
              <a:prstDash val="solid"/>
              <a:round/>
            </a:ln>
          </a:insideH>
          <a:insideV>
            <a:ln w="12700" cap="flat">
              <a:solidFill>
                <a:srgbClr val="EEECE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EEECE1"/>
        </a:fontRef>
        <a:srgbClr val="EEECE1"/>
      </a:tcTxStyle>
      <a:tcStyle>
        <a:tcBdr>
          <a:left>
            <a:ln w="12700" cap="flat">
              <a:solidFill>
                <a:srgbClr val="EEECE1"/>
              </a:solidFill>
              <a:prstDash val="solid"/>
              <a:round/>
            </a:ln>
          </a:left>
          <a:right>
            <a:ln w="12700" cap="flat">
              <a:solidFill>
                <a:srgbClr val="EEECE1"/>
              </a:solidFill>
              <a:prstDash val="solid"/>
              <a:round/>
            </a:ln>
          </a:right>
          <a:top>
            <a:ln w="12700" cap="flat">
              <a:solidFill>
                <a:srgbClr val="EEECE1"/>
              </a:solidFill>
              <a:prstDash val="solid"/>
              <a:round/>
            </a:ln>
          </a:top>
          <a:bottom>
            <a:ln w="38100" cap="flat">
              <a:solidFill>
                <a:srgbClr val="EEECE1"/>
              </a:solidFill>
              <a:prstDash val="solid"/>
              <a:round/>
            </a:ln>
          </a:bottom>
          <a:insideH>
            <a:ln w="12700" cap="flat">
              <a:solidFill>
                <a:srgbClr val="EEECE1"/>
              </a:solidFill>
              <a:prstDash val="solid"/>
              <a:round/>
            </a:ln>
          </a:insideH>
          <a:insideV>
            <a:ln w="12700" cap="flat">
              <a:solidFill>
                <a:srgbClr val="EEECE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EEECE1"/>
              </a:solidFill>
              <a:prstDash val="solid"/>
              <a:round/>
            </a:ln>
          </a:left>
          <a:right>
            <a:ln w="12700" cap="flat">
              <a:solidFill>
                <a:srgbClr val="EEECE1"/>
              </a:solidFill>
              <a:prstDash val="solid"/>
              <a:round/>
            </a:ln>
          </a:right>
          <a:top>
            <a:ln w="12700" cap="flat">
              <a:solidFill>
                <a:srgbClr val="EEECE1"/>
              </a:solidFill>
              <a:prstDash val="solid"/>
              <a:round/>
            </a:ln>
          </a:top>
          <a:bottom>
            <a:ln w="12700" cap="flat">
              <a:solidFill>
                <a:srgbClr val="EEECE1"/>
              </a:solidFill>
              <a:prstDash val="solid"/>
              <a:round/>
            </a:ln>
          </a:bottom>
          <a:insideH>
            <a:ln w="12700" cap="flat">
              <a:solidFill>
                <a:srgbClr val="EEECE1"/>
              </a:solidFill>
              <a:prstDash val="solid"/>
              <a:round/>
            </a:ln>
          </a:insideH>
          <a:insideV>
            <a:ln w="12700" cap="flat">
              <a:solidFill>
                <a:srgbClr val="EEECE1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EEECE1"/>
        </a:fontRef>
        <a:srgbClr val="EEECE1"/>
      </a:tcTxStyle>
      <a:tcStyle>
        <a:tcBdr>
          <a:left>
            <a:ln w="12700" cap="flat">
              <a:solidFill>
                <a:srgbClr val="EEECE1"/>
              </a:solidFill>
              <a:prstDash val="solid"/>
              <a:round/>
            </a:ln>
          </a:left>
          <a:right>
            <a:ln w="12700" cap="flat">
              <a:solidFill>
                <a:srgbClr val="EEECE1"/>
              </a:solidFill>
              <a:prstDash val="solid"/>
              <a:round/>
            </a:ln>
          </a:right>
          <a:top>
            <a:ln w="12700" cap="flat">
              <a:solidFill>
                <a:srgbClr val="EEECE1"/>
              </a:solidFill>
              <a:prstDash val="solid"/>
              <a:round/>
            </a:ln>
          </a:top>
          <a:bottom>
            <a:ln w="12700" cap="flat">
              <a:solidFill>
                <a:srgbClr val="EEECE1"/>
              </a:solidFill>
              <a:prstDash val="solid"/>
              <a:round/>
            </a:ln>
          </a:bottom>
          <a:insideH>
            <a:ln w="12700" cap="flat">
              <a:solidFill>
                <a:srgbClr val="EEECE1"/>
              </a:solidFill>
              <a:prstDash val="solid"/>
              <a:round/>
            </a:ln>
          </a:insideH>
          <a:insideV>
            <a:ln w="12700" cap="flat">
              <a:solidFill>
                <a:srgbClr val="EEECE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EEECE1"/>
        </a:fontRef>
        <a:srgbClr val="EEECE1"/>
      </a:tcTxStyle>
      <a:tcStyle>
        <a:tcBdr>
          <a:left>
            <a:ln w="12700" cap="flat">
              <a:solidFill>
                <a:srgbClr val="EEECE1"/>
              </a:solidFill>
              <a:prstDash val="solid"/>
              <a:round/>
            </a:ln>
          </a:left>
          <a:right>
            <a:ln w="12700" cap="flat">
              <a:solidFill>
                <a:srgbClr val="EEECE1"/>
              </a:solidFill>
              <a:prstDash val="solid"/>
              <a:round/>
            </a:ln>
          </a:right>
          <a:top>
            <a:ln w="38100" cap="flat">
              <a:solidFill>
                <a:srgbClr val="EEECE1"/>
              </a:solidFill>
              <a:prstDash val="solid"/>
              <a:round/>
            </a:ln>
          </a:top>
          <a:bottom>
            <a:ln w="12700" cap="flat">
              <a:solidFill>
                <a:srgbClr val="EEECE1"/>
              </a:solidFill>
              <a:prstDash val="solid"/>
              <a:round/>
            </a:ln>
          </a:bottom>
          <a:insideH>
            <a:ln w="12700" cap="flat">
              <a:solidFill>
                <a:srgbClr val="EEECE1"/>
              </a:solidFill>
              <a:prstDash val="solid"/>
              <a:round/>
            </a:ln>
          </a:insideH>
          <a:insideV>
            <a:ln w="12700" cap="flat">
              <a:solidFill>
                <a:srgbClr val="EEECE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EEECE1"/>
        </a:fontRef>
        <a:srgbClr val="EEECE1"/>
      </a:tcTxStyle>
      <a:tcStyle>
        <a:tcBdr>
          <a:left>
            <a:ln w="12700" cap="flat">
              <a:solidFill>
                <a:srgbClr val="EEECE1"/>
              </a:solidFill>
              <a:prstDash val="solid"/>
              <a:round/>
            </a:ln>
          </a:left>
          <a:right>
            <a:ln w="12700" cap="flat">
              <a:solidFill>
                <a:srgbClr val="EEECE1"/>
              </a:solidFill>
              <a:prstDash val="solid"/>
              <a:round/>
            </a:ln>
          </a:right>
          <a:top>
            <a:ln w="12700" cap="flat">
              <a:solidFill>
                <a:srgbClr val="EEECE1"/>
              </a:solidFill>
              <a:prstDash val="solid"/>
              <a:round/>
            </a:ln>
          </a:top>
          <a:bottom>
            <a:ln w="38100" cap="flat">
              <a:solidFill>
                <a:srgbClr val="EEECE1"/>
              </a:solidFill>
              <a:prstDash val="solid"/>
              <a:round/>
            </a:ln>
          </a:bottom>
          <a:insideH>
            <a:ln w="12700" cap="flat">
              <a:solidFill>
                <a:srgbClr val="EEECE1"/>
              </a:solidFill>
              <a:prstDash val="solid"/>
              <a:round/>
            </a:ln>
          </a:insideH>
          <a:insideV>
            <a:ln w="12700" cap="flat">
              <a:solidFill>
                <a:srgbClr val="EEECE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EEECE1"/>
          </a:solidFill>
        </a:fill>
      </a:tcStyle>
    </a:band2H>
    <a:firstCol>
      <a:tcTxStyle b="on" i="off">
        <a:fontRef idx="major">
          <a:srgbClr val="EEECE1"/>
        </a:fontRef>
        <a:srgbClr val="EEECE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CE1"/>
          </a:solidFill>
        </a:fill>
      </a:tcStyle>
    </a:lastRow>
    <a:firstRow>
      <a:tcTxStyle b="on" i="off">
        <a:fontRef idx="major">
          <a:srgbClr val="EEECE1"/>
        </a:fontRef>
        <a:srgbClr val="EEECE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EEECE1"/>
              </a:solidFill>
              <a:prstDash val="solid"/>
              <a:round/>
            </a:ln>
          </a:left>
          <a:right>
            <a:ln w="12700" cap="flat">
              <a:solidFill>
                <a:srgbClr val="EEECE1"/>
              </a:solidFill>
              <a:prstDash val="solid"/>
              <a:round/>
            </a:ln>
          </a:right>
          <a:top>
            <a:ln w="12700" cap="flat">
              <a:solidFill>
                <a:srgbClr val="EEECE1"/>
              </a:solidFill>
              <a:prstDash val="solid"/>
              <a:round/>
            </a:ln>
          </a:top>
          <a:bottom>
            <a:ln w="12700" cap="flat">
              <a:solidFill>
                <a:srgbClr val="EEECE1"/>
              </a:solidFill>
              <a:prstDash val="solid"/>
              <a:round/>
            </a:ln>
          </a:bottom>
          <a:insideH>
            <a:ln w="12700" cap="flat">
              <a:solidFill>
                <a:srgbClr val="EEECE1"/>
              </a:solidFill>
              <a:prstDash val="solid"/>
              <a:round/>
            </a:ln>
          </a:insideH>
          <a:insideV>
            <a:ln w="12700" cap="flat">
              <a:solidFill>
                <a:srgbClr val="EEECE1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EEECE1"/>
        </a:fontRef>
        <a:srgbClr val="EEECE1"/>
      </a:tcTxStyle>
      <a:tcStyle>
        <a:tcBdr>
          <a:left>
            <a:ln w="12700" cap="flat">
              <a:solidFill>
                <a:srgbClr val="EEECE1"/>
              </a:solidFill>
              <a:prstDash val="solid"/>
              <a:round/>
            </a:ln>
          </a:left>
          <a:right>
            <a:ln w="12700" cap="flat">
              <a:solidFill>
                <a:srgbClr val="EEECE1"/>
              </a:solidFill>
              <a:prstDash val="solid"/>
              <a:round/>
            </a:ln>
          </a:right>
          <a:top>
            <a:ln w="12700" cap="flat">
              <a:solidFill>
                <a:srgbClr val="EEECE1"/>
              </a:solidFill>
              <a:prstDash val="solid"/>
              <a:round/>
            </a:ln>
          </a:top>
          <a:bottom>
            <a:ln w="12700" cap="flat">
              <a:solidFill>
                <a:srgbClr val="EEECE1"/>
              </a:solidFill>
              <a:prstDash val="solid"/>
              <a:round/>
            </a:ln>
          </a:bottom>
          <a:insideH>
            <a:ln w="12700" cap="flat">
              <a:solidFill>
                <a:srgbClr val="EEECE1"/>
              </a:solidFill>
              <a:prstDash val="solid"/>
              <a:round/>
            </a:ln>
          </a:insideH>
          <a:insideV>
            <a:ln w="12700" cap="flat">
              <a:solidFill>
                <a:srgbClr val="EEECE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EEECE1"/>
        </a:fontRef>
        <a:srgbClr val="EEECE1"/>
      </a:tcTxStyle>
      <a:tcStyle>
        <a:tcBdr>
          <a:left>
            <a:ln w="12700" cap="flat">
              <a:solidFill>
                <a:srgbClr val="EEECE1"/>
              </a:solidFill>
              <a:prstDash val="solid"/>
              <a:round/>
            </a:ln>
          </a:left>
          <a:right>
            <a:ln w="12700" cap="flat">
              <a:solidFill>
                <a:srgbClr val="EEECE1"/>
              </a:solidFill>
              <a:prstDash val="solid"/>
              <a:round/>
            </a:ln>
          </a:right>
          <a:top>
            <a:ln w="38100" cap="flat">
              <a:solidFill>
                <a:srgbClr val="EEECE1"/>
              </a:solidFill>
              <a:prstDash val="solid"/>
              <a:round/>
            </a:ln>
          </a:top>
          <a:bottom>
            <a:ln w="12700" cap="flat">
              <a:solidFill>
                <a:srgbClr val="EEECE1"/>
              </a:solidFill>
              <a:prstDash val="solid"/>
              <a:round/>
            </a:ln>
          </a:bottom>
          <a:insideH>
            <a:ln w="12700" cap="flat">
              <a:solidFill>
                <a:srgbClr val="EEECE1"/>
              </a:solidFill>
              <a:prstDash val="solid"/>
              <a:round/>
            </a:ln>
          </a:insideH>
          <a:insideV>
            <a:ln w="12700" cap="flat">
              <a:solidFill>
                <a:srgbClr val="EEECE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EEECE1"/>
        </a:fontRef>
        <a:srgbClr val="EEECE1"/>
      </a:tcTxStyle>
      <a:tcStyle>
        <a:tcBdr>
          <a:left>
            <a:ln w="12700" cap="flat">
              <a:solidFill>
                <a:srgbClr val="EEECE1"/>
              </a:solidFill>
              <a:prstDash val="solid"/>
              <a:round/>
            </a:ln>
          </a:left>
          <a:right>
            <a:ln w="12700" cap="flat">
              <a:solidFill>
                <a:srgbClr val="EEECE1"/>
              </a:solidFill>
              <a:prstDash val="solid"/>
              <a:round/>
            </a:ln>
          </a:right>
          <a:top>
            <a:ln w="12700" cap="flat">
              <a:solidFill>
                <a:srgbClr val="EEECE1"/>
              </a:solidFill>
              <a:prstDash val="solid"/>
              <a:round/>
            </a:ln>
          </a:top>
          <a:bottom>
            <a:ln w="38100" cap="flat">
              <a:solidFill>
                <a:srgbClr val="EEECE1"/>
              </a:solidFill>
              <a:prstDash val="solid"/>
              <a:round/>
            </a:ln>
          </a:bottom>
          <a:insideH>
            <a:ln w="12700" cap="flat">
              <a:solidFill>
                <a:srgbClr val="EEECE1"/>
              </a:solidFill>
              <a:prstDash val="solid"/>
              <a:round/>
            </a:ln>
          </a:insideH>
          <a:insideV>
            <a:ln w="12700" cap="flat">
              <a:solidFill>
                <a:srgbClr val="EEECE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9" autoAdjust="0"/>
    <p:restoredTop sz="74084" autoAdjust="0"/>
  </p:normalViewPr>
  <p:slideViewPr>
    <p:cSldViewPr>
      <p:cViewPr varScale="1">
        <p:scale>
          <a:sx n="62" d="100"/>
          <a:sy n="62" d="100"/>
        </p:scale>
        <p:origin x="192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4032" y="44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0-05-11T14:20:57.121" idx="1">
    <p:pos x="10" y="10"/>
    <p:text>suite à une suggestion de l'IEFP de choisir des couleurs plus expressives, les soldes sont désormais signalés en vert ou orange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0-05-11T14:22:42.560" idx="2">
    <p:pos x="10" y="10"/>
    <p:text>Nous avons proposé à l'INC de réviser l'exemple de budget en se basant sur le budget type calculé par l'UNAF pour une famille de 2 adultes avec 2 enfants de 6 à 13 ans, ce que l'INC a approuvé.  Par suite, les montants sont modifiés comme l'intitulé de certains postes.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0-05-11T14:49:51.404" idx="3">
    <p:pos x="10" y="10"/>
    <p:text>Suite à suggestion de l'IEFP, ajout des dépôts d'espèces dans les exemples ainsi que des virements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0-05-11T14:51:41.579" idx="4">
    <p:pos x="10" y="10"/>
    <p:text>légère modification du commentaire "l'essentiel" suite suggestion IEFP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0-05-11T14:54:39.661" idx="5">
    <p:pos x="5226" y="96"/>
    <p:text>Ajout dans le commentaire "l'essentiel" du segment de phrase épour payer un achat avec la carte" et de la phrase "si tu as une carte à autorisation systématique...." suite à suggestion IEFP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C6E8B-B28E-43AC-9C0C-424EE69B8056}" type="datetimeFigureOut">
              <a:rPr lang="fr-FR" smtClean="0"/>
              <a:t>08/02/2024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2D577-1DA1-4C0A-BDBD-EB72EFAF10A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1419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77" name="Shape 377"/>
          <p:cNvSpPr>
            <a:spLocks noGrp="1"/>
          </p:cNvSpPr>
          <p:nvPr>
            <p:ph type="body" sz="quarter" idx="1"/>
          </p:nvPr>
        </p:nvSpPr>
        <p:spPr>
          <a:xfrm>
            <a:off x="914400" y="4715153"/>
            <a:ext cx="5029200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713677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92" name="Shape 3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algn="just">
              <a:spcBef>
                <a:spcPts val="0"/>
              </a:spcBef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2504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55" name="Shape 5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spcBef>
                <a:spcPts val="0"/>
              </a:spcBef>
            </a:pPr>
            <a:endParaRPr lang="en-US" i="1" noProof="1"/>
          </a:p>
        </p:txBody>
      </p:sp>
    </p:spTree>
    <p:extLst>
      <p:ext uri="{BB962C8B-B14F-4D97-AF65-F5344CB8AC3E}">
        <p14:creationId xmlns:p14="http://schemas.microsoft.com/office/powerpoint/2010/main" val="3407086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43" name="Shape 4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endParaRPr lang="fr-FR" u="none" noProof="0" dirty="0"/>
          </a:p>
        </p:txBody>
      </p:sp>
    </p:spTree>
    <p:extLst>
      <p:ext uri="{BB962C8B-B14F-4D97-AF65-F5344CB8AC3E}">
        <p14:creationId xmlns:p14="http://schemas.microsoft.com/office/powerpoint/2010/main" val="3405422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68" name="Shape 5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708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8233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00" name="Shape 5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spcBef>
                <a:spcPts val="0"/>
              </a:spcBef>
              <a:defRPr b="1"/>
            </a:pPr>
            <a:endParaRPr lang="fr-FR" b="0" noProof="1"/>
          </a:p>
        </p:txBody>
      </p:sp>
    </p:spTree>
    <p:extLst>
      <p:ext uri="{BB962C8B-B14F-4D97-AF65-F5344CB8AC3E}">
        <p14:creationId xmlns:p14="http://schemas.microsoft.com/office/powerpoint/2010/main" val="3054616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550106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00" name="Shape 5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spcBef>
                <a:spcPts val="0"/>
              </a:spcBef>
              <a:defRPr b="1"/>
            </a:pPr>
            <a:endParaRPr lang="fr-FR" b="0" noProof="1"/>
          </a:p>
        </p:txBody>
      </p:sp>
    </p:spTree>
    <p:extLst>
      <p:ext uri="{BB962C8B-B14F-4D97-AF65-F5344CB8AC3E}">
        <p14:creationId xmlns:p14="http://schemas.microsoft.com/office/powerpoint/2010/main" val="2700394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53" name="Shape 6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endParaRPr lang="en-US" u="none" noProof="1"/>
          </a:p>
        </p:txBody>
      </p:sp>
    </p:spTree>
    <p:extLst>
      <p:ext uri="{BB962C8B-B14F-4D97-AF65-F5344CB8AC3E}">
        <p14:creationId xmlns:p14="http://schemas.microsoft.com/office/powerpoint/2010/main" val="4097816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09" name="Shape 70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32532669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DAAED-A6AA-4455-8E21-FCD3A4153FBA}" type="slidenum">
              <a:rPr lang="fr-FR" smtClean="0">
                <a:solidFill>
                  <a:prstClr val="black"/>
                </a:solidFill>
              </a:rPr>
              <a:pPr/>
              <a:t>21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09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08482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endParaRPr lang="fr-FR" sz="2000" b="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144F-1390-4619-AABB-126A9C6CE3FE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6367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buFont typeface="Wingdings" panose="05000000000000000000" pitchFamily="2" charset="2"/>
              <a:buNone/>
            </a:pPr>
            <a:endParaRPr lang="fr-FR" sz="2000" b="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144F-1390-4619-AABB-126A9C6CE3FE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63677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87" name="Shape 7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0385397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Shape 83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833" name="Shape 8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041959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defRPr b="1"/>
            </a:pPr>
            <a:endParaRPr lang="fr-FR" b="1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/>
          <a:lstStyle/>
          <a:p>
            <a:fld id="{7FADAAED-A6AA-4455-8E21-FCD3A4153FBA}" type="slidenum">
              <a:rPr lang="fr-FR" smtClean="0">
                <a:solidFill>
                  <a:prstClr val="black"/>
                </a:solidFill>
              </a:rPr>
              <a:pPr/>
              <a:t>26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69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defRPr b="1"/>
            </a:pPr>
            <a:endParaRPr lang="fr-FR" b="1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/>
          <a:lstStyle/>
          <a:p>
            <a:fld id="{7FADAAED-A6AA-4455-8E21-FCD3A4153FBA}" type="slidenum">
              <a:rPr lang="fr-FR" smtClean="0">
                <a:solidFill>
                  <a:prstClr val="black"/>
                </a:solidFill>
              </a:rPr>
              <a:pPr/>
              <a:t>27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64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10" name="Shape 4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Pct val="100000"/>
              <a:buFont typeface="Arial"/>
              <a:buNone/>
            </a:pPr>
            <a:endParaRPr lang="fr-FR" baseline="0" noProof="0" dirty="0"/>
          </a:p>
        </p:txBody>
      </p:sp>
    </p:spTree>
    <p:extLst>
      <p:ext uri="{BB962C8B-B14F-4D97-AF65-F5344CB8AC3E}">
        <p14:creationId xmlns:p14="http://schemas.microsoft.com/office/powerpoint/2010/main" val="2086722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43" name="Shape 4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15934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54" name="Shape 4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b="1" u="sng"/>
            </a:pPr>
            <a:endParaRPr lang="fr-FR" b="0" u="none" noProof="0" dirty="0"/>
          </a:p>
        </p:txBody>
      </p:sp>
    </p:spTree>
    <p:extLst>
      <p:ext uri="{BB962C8B-B14F-4D97-AF65-F5344CB8AC3E}">
        <p14:creationId xmlns:p14="http://schemas.microsoft.com/office/powerpoint/2010/main" val="4154149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75" name="Shape 4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just">
              <a:spcBef>
                <a:spcPts val="0"/>
              </a:spcBef>
              <a:buSzPct val="100000"/>
              <a:buFont typeface="Arial"/>
              <a:buNone/>
              <a:defRPr b="1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4812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Shape 8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851" name="Shape 8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spcBef>
                <a:spcPts val="0"/>
              </a:spcBef>
              <a:defRPr b="1"/>
            </a:pPr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3398705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Shape 8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862" name="Shape 8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spcBef>
                <a:spcPts val="0"/>
              </a:spcBef>
              <a:defRPr i="1"/>
            </a:pP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176153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6055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9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9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8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 dirty="0"/>
          </a:p>
        </p:txBody>
      </p:sp>
      <p:sp>
        <p:nvSpPr>
          <p:cNvPr id="4" name="Espace réservé du texte 4"/>
          <p:cNvSpPr txBox="1"/>
          <p:nvPr userDrawn="1"/>
        </p:nvSpPr>
        <p:spPr>
          <a:xfrm>
            <a:off x="7148513" y="195262"/>
            <a:ext cx="1597026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800" b="1">
                <a:solidFill>
                  <a:srgbClr val="CA22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rgbClr val="E06F17"/>
                </a:solidFill>
                <a:latin typeface="Myriad Pro" panose="020B0503030403020204"/>
              </a:rPr>
              <a:t>QUIZ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60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6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sous titre avec hiérarchie I. II. … avec puc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468312" y="2276872"/>
            <a:ext cx="8424167" cy="3384376"/>
          </a:xfrm>
        </p:spPr>
        <p:txBody>
          <a:bodyPr/>
          <a:lstStyle>
            <a:lvl1pPr marL="809625" indent="-342900">
              <a:defRPr>
                <a:latin typeface="Myriad Pro"/>
              </a:defRPr>
            </a:lvl1pPr>
            <a:lvl2pPr marL="1076325" indent="-285750">
              <a:defRPr>
                <a:latin typeface="Myriad Pro"/>
              </a:defRPr>
            </a:lvl2pPr>
            <a:lvl3pPr marL="1343025" indent="-228600">
              <a:defRPr>
                <a:latin typeface="Myriad Pro"/>
              </a:defRPr>
            </a:lvl3pPr>
            <a:lvl4pPr marL="1704975" indent="-228600">
              <a:defRPr>
                <a:latin typeface="Myriad Pro"/>
              </a:defRPr>
            </a:lvl4pPr>
            <a:lvl5pPr>
              <a:defRPr>
                <a:latin typeface="Myriad Pro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468313" y="0"/>
            <a:ext cx="8435280" cy="13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571500" indent="-571500" algn="l">
              <a:buFont typeface="+mj-lt"/>
              <a:buAutoNum type="romanUcPeriod"/>
              <a:defRPr sz="3200" b="1" baseline="0">
                <a:solidFill>
                  <a:srgbClr val="078EE9"/>
                </a:solidFill>
                <a:latin typeface="Myriad Pro"/>
              </a:defRPr>
            </a:lvl1pPr>
          </a:lstStyle>
          <a:p>
            <a:r>
              <a:rPr lang="fr-FR" dirty="0"/>
              <a:t>Titre avec hiérarchie I. II. … avec puces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484784"/>
            <a:ext cx="8424936" cy="757237"/>
          </a:xfrm>
          <a:noFill/>
        </p:spPr>
        <p:txBody>
          <a:bodyPr/>
          <a:lstStyle>
            <a:lvl1pPr marL="895350" indent="-457200">
              <a:buFont typeface="+mj-lt"/>
              <a:buAutoNum type="arabicPeriod"/>
              <a:defRPr b="1"/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66458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avec hiérarchie I. II. … avec puc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468312" y="1484312"/>
            <a:ext cx="8424167" cy="4392960"/>
          </a:xfrm>
        </p:spPr>
        <p:txBody>
          <a:bodyPr/>
          <a:lstStyle>
            <a:lvl1pPr>
              <a:defRPr>
                <a:latin typeface="Myriad Pro"/>
              </a:defRPr>
            </a:lvl1pPr>
            <a:lvl2pPr>
              <a:defRPr>
                <a:latin typeface="Myriad Pro"/>
              </a:defRPr>
            </a:lvl2pPr>
            <a:lvl3pPr>
              <a:defRPr>
                <a:latin typeface="Myriad Pro"/>
              </a:defRPr>
            </a:lvl3pPr>
            <a:lvl4pPr>
              <a:defRPr>
                <a:latin typeface="Myriad Pro"/>
              </a:defRPr>
            </a:lvl4pPr>
            <a:lvl5pPr>
              <a:defRPr>
                <a:latin typeface="Myriad Pro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468313" y="0"/>
            <a:ext cx="8435280" cy="13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571500" indent="-571500" algn="l">
              <a:buFont typeface="+mj-lt"/>
              <a:buAutoNum type="romanUcPeriod"/>
              <a:defRPr sz="3200" b="1" baseline="0">
                <a:solidFill>
                  <a:srgbClr val="078EE9"/>
                </a:solidFill>
                <a:latin typeface="Myriad Pro"/>
              </a:defRPr>
            </a:lvl1pPr>
          </a:lstStyle>
          <a:p>
            <a:r>
              <a:rPr lang="fr-FR" dirty="0"/>
              <a:t>Titre avec hiérarchie I. II. … avec puces </a:t>
            </a:r>
          </a:p>
        </p:txBody>
      </p:sp>
    </p:spTree>
    <p:extLst>
      <p:ext uri="{BB962C8B-B14F-4D97-AF65-F5344CB8AC3E}">
        <p14:creationId xmlns:p14="http://schemas.microsoft.com/office/powerpoint/2010/main" val="131178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1</a:t>
            </a:r>
          </a:p>
          <a:p>
            <a:pPr lvl="1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2</a:t>
            </a:r>
          </a:p>
          <a:p>
            <a:pPr lvl="2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3</a:t>
            </a:r>
          </a:p>
          <a:p>
            <a:pPr lvl="3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4</a:t>
            </a:r>
          </a:p>
          <a:p>
            <a:pPr lvl="4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22822" y="6405088"/>
            <a:ext cx="263979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669" r:id="rId4"/>
    <p:sldLayoutId id="2147483686" r:id="rId5"/>
    <p:sldLayoutId id="2147483688" r:id="rId6"/>
    <p:sldLayoutId id="2147483690" r:id="rId7"/>
    <p:sldLayoutId id="2147483691" r:id="rId8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2637" marR="0" indent="-325437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6725" marR="0" indent="-365125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3925" marR="0" indent="-365125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omments" Target="../comments/commen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4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8.jpeg"/><Relationship Id="rId4" Type="http://schemas.openxmlformats.org/officeDocument/2006/relationships/image" Target="../media/image29.png"/><Relationship Id="rId9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squestionsdargent.fr/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hyperlink" Target="https://www.ieom.fr/ieom/publications/rapports-annuels/rapports-annuels-des-moyens-de-paiement-scripturaux/article/rapport-sur-l-usage-et-la-securite-des-moyens-de-paiement-scripturaux-dans-les-com-du-pacifique-en-2022" TargetMode="Externa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eom.fr/ieom/publications/rapports-annuels/cartographie-des-moyens-de-paiement-scripturaux/article/cartographie-2021-des-moyens-de-paiement-scripturaux" TargetMode="External"/><Relationship Id="rId3" Type="http://schemas.openxmlformats.org/officeDocument/2006/relationships/image" Target="../media/image43.png"/><Relationship Id="rId7" Type="http://schemas.openxmlformats.org/officeDocument/2006/relationships/hyperlink" Target="https://www.ieom.fr/IMG/pdf/ieom-cartographie_moyens_de_paiement_scripturaux_2021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ZoneTexte 2"/>
          <p:cNvSpPr txBox="1"/>
          <p:nvPr/>
        </p:nvSpPr>
        <p:spPr>
          <a:xfrm>
            <a:off x="5654000" y="1154748"/>
            <a:ext cx="3456384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>
              <a:defRPr sz="1200" b="1">
                <a:solidFill>
                  <a:srgbClr val="00549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fr-FR" dirty="0">
                <a:solidFill>
                  <a:srgbClr val="213B76"/>
                </a:solidFill>
                <a:latin typeface="Myriad Pro"/>
              </a:rPr>
              <a:t>Opérateur national de la stratégie d’éducation économique, budgétaire et financière</a:t>
            </a:r>
            <a:endParaRPr lang="fr-FR" b="0" dirty="0">
              <a:solidFill>
                <a:srgbClr val="213B76"/>
              </a:solidFill>
              <a:latin typeface="Myriad Pro"/>
            </a:endParaRPr>
          </a:p>
        </p:txBody>
      </p:sp>
      <p:sp>
        <p:nvSpPr>
          <p:cNvPr id="17" name="ZoneTexte 2"/>
          <p:cNvSpPr txBox="1"/>
          <p:nvPr/>
        </p:nvSpPr>
        <p:spPr>
          <a:xfrm>
            <a:off x="179512" y="3068960"/>
            <a:ext cx="8784976" cy="1998172"/>
          </a:xfrm>
          <a:prstGeom prst="rect">
            <a:avLst/>
          </a:prstGeom>
          <a:noFill/>
          <a:ln w="57150" cap="flat">
            <a:solidFill>
              <a:srgbClr val="213B76"/>
            </a:solidFill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ctr">
            <a:spAutoFit/>
          </a:bodyPr>
          <a:lstStyle>
            <a:lvl1pPr>
              <a:defRPr sz="1200" b="1">
                <a:solidFill>
                  <a:srgbClr val="00549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sz="4400" dirty="0">
                <a:solidFill>
                  <a:srgbClr val="213B76"/>
                </a:solidFill>
                <a:latin typeface="Myriad Pro"/>
              </a:rPr>
              <a:t>FORMATION ÉDUCATION BUDGÉTAIRE ET FINANCIÈRE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5724128" y="325507"/>
            <a:ext cx="3240360" cy="850110"/>
            <a:chOff x="5220072" y="141234"/>
            <a:chExt cx="3870531" cy="1032127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22"/>
            <a:stretch/>
          </p:blipFill>
          <p:spPr>
            <a:xfrm>
              <a:off x="6516232" y="232923"/>
              <a:ext cx="2574371" cy="848747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141234"/>
              <a:ext cx="1296160" cy="1032127"/>
            </a:xfrm>
            <a:prstGeom prst="rect">
              <a:avLst/>
            </a:prstGeom>
          </p:spPr>
        </p:pic>
      </p:grpSp>
      <p:pic>
        <p:nvPicPr>
          <p:cNvPr id="9" name="Image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1027"/>
            <a:ext cx="936104" cy="101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C:\Users\DUFRESNE\Desktop\mariane-et-vrpf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150" y="534402"/>
            <a:ext cx="1621826" cy="9503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96677" y="1463432"/>
            <a:ext cx="9789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Ministère de l’education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77638616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6" name="Groupe"/>
          <p:cNvGrpSpPr/>
          <p:nvPr/>
        </p:nvGrpSpPr>
        <p:grpSpPr>
          <a:xfrm>
            <a:off x="7607595" y="5263779"/>
            <a:ext cx="1095377" cy="998538"/>
            <a:chOff x="0" y="0"/>
            <a:chExt cx="1095375" cy="998537"/>
          </a:xfrm>
        </p:grpSpPr>
        <p:sp>
          <p:nvSpPr>
            <p:cNvPr id="534" name="Ellipse 13"/>
            <p:cNvSpPr/>
            <p:nvPr/>
          </p:nvSpPr>
          <p:spPr>
            <a:xfrm>
              <a:off x="0" y="0"/>
              <a:ext cx="1095376" cy="998538"/>
            </a:xfrm>
            <a:prstGeom prst="ellipse">
              <a:avLst/>
            </a:prstGeom>
            <a:solidFill>
              <a:srgbClr val="CA226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lang="fr-FR" dirty="0">
                <a:latin typeface="Myriad Pro" panose="020B0503030403020204"/>
              </a:endParaRPr>
            </a:p>
          </p:txBody>
        </p:sp>
        <p:pic>
          <p:nvPicPr>
            <p:cNvPr id="535" name="Picture 2" descr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683" y="144148"/>
              <a:ext cx="682006" cy="710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38" name="Titre 2"/>
          <p:cNvSpPr txBox="1"/>
          <p:nvPr/>
        </p:nvSpPr>
        <p:spPr>
          <a:xfrm>
            <a:off x="1403648" y="954884"/>
            <a:ext cx="6751636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000" b="1">
                <a:solidFill>
                  <a:srgbClr val="00549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lang="fr-FR" sz="3200" dirty="0">
              <a:solidFill>
                <a:srgbClr val="213B76"/>
              </a:solidFill>
              <a:latin typeface="Myriad Pro" panose="020B0503030403020204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572844" y="1261890"/>
            <a:ext cx="7484338" cy="461661"/>
            <a:chOff x="904087" y="1171064"/>
            <a:chExt cx="7484338" cy="461661"/>
          </a:xfrm>
        </p:grpSpPr>
        <p:pic>
          <p:nvPicPr>
            <p:cNvPr id="542" name="Picture 3" descr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4087" y="1223952"/>
              <a:ext cx="355545" cy="3558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43" name="Espace réservé du texte 1"/>
            <p:cNvSpPr txBox="1"/>
            <p:nvPr/>
          </p:nvSpPr>
          <p:spPr>
            <a:xfrm>
              <a:off x="1403648" y="1171064"/>
              <a:ext cx="6984777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indent="458787" algn="just" defTabSz="781050">
                <a:spcBef>
                  <a:spcPts val="300"/>
                </a:spcBef>
                <a:defRPr sz="2200" b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indent="0"/>
              <a:r>
                <a:rPr lang="fr-FR" sz="2400" dirty="0">
                  <a:solidFill>
                    <a:srgbClr val="213B76"/>
                  </a:solidFill>
                  <a:latin typeface="Myriad Pro" panose="020B0503030403020204"/>
                </a:rPr>
                <a:t>Que peux-tu faire avec un compte bancaire ?</a:t>
              </a:r>
            </a:p>
          </p:txBody>
        </p:sp>
      </p:grpSp>
      <p:sp>
        <p:nvSpPr>
          <p:cNvPr id="548" name="- A partir de 16 ans avec l’autorisation de ses parents."/>
          <p:cNvSpPr txBox="1"/>
          <p:nvPr/>
        </p:nvSpPr>
        <p:spPr>
          <a:xfrm>
            <a:off x="1648469" y="4692447"/>
            <a:ext cx="5227787" cy="430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indent="503237" algn="just" defTabSz="858837">
              <a:spcBef>
                <a:spcPts val="400"/>
              </a:spcBef>
              <a:defRPr sz="2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fr-FR" b="0" dirty="0">
              <a:solidFill>
                <a:srgbClr val="213B76"/>
              </a:solidFill>
              <a:latin typeface="Myriad Pro" panose="020B0503030403020204"/>
            </a:endParaRPr>
          </a:p>
        </p:txBody>
      </p:sp>
      <p:sp>
        <p:nvSpPr>
          <p:cNvPr id="550" name="- verser des revenus"/>
          <p:cNvSpPr txBox="1"/>
          <p:nvPr/>
        </p:nvSpPr>
        <p:spPr>
          <a:xfrm>
            <a:off x="1623317" y="1618479"/>
            <a:ext cx="5752438" cy="417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indent="498475" algn="just" defTabSz="849312">
              <a:spcBef>
                <a:spcPts val="400"/>
              </a:spcBef>
              <a:defRPr sz="2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fr-FR" b="0" dirty="0">
              <a:solidFill>
                <a:srgbClr val="213B76"/>
              </a:solidFill>
              <a:latin typeface="Myriad Pro" panose="020B0503030403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0" dirty="0">
                <a:solidFill>
                  <a:srgbClr val="213B76"/>
                </a:solidFill>
                <a:latin typeface="Myriad Pro" panose="020B0503030403020204"/>
              </a:rPr>
              <a:t>Recevoir des revenus</a:t>
            </a:r>
          </a:p>
          <a:p>
            <a:pPr indent="0"/>
            <a:endParaRPr lang="fr-FR" b="0" dirty="0">
              <a:solidFill>
                <a:srgbClr val="213B76"/>
              </a:solidFill>
              <a:latin typeface="Myriad Pro" panose="020B0503030403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0" dirty="0">
                <a:solidFill>
                  <a:srgbClr val="213B76"/>
                </a:solidFill>
                <a:latin typeface="Myriad Pro" panose="020B0503030403020204"/>
              </a:rPr>
              <a:t>Déposer des chèques, ou de l’argent liquide (billets et pièces)</a:t>
            </a:r>
          </a:p>
          <a:p>
            <a:pPr indent="0"/>
            <a:endParaRPr lang="fr-FR" b="0" dirty="0">
              <a:solidFill>
                <a:srgbClr val="213B76"/>
              </a:solidFill>
              <a:latin typeface="Myriad Pro" panose="020B0503030403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0" dirty="0">
                <a:solidFill>
                  <a:srgbClr val="213B76"/>
                </a:solidFill>
                <a:latin typeface="Myriad Pro" panose="020B0503030403020204"/>
              </a:rPr>
              <a:t>Utiliser l’argent sur le compte : retrait d’argent liquide, paiement par carte, virement, etc….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0" dirty="0">
              <a:solidFill>
                <a:srgbClr val="213B76"/>
              </a:solidFill>
              <a:latin typeface="Myriad Pro" panose="020B0503030403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0" dirty="0">
                <a:solidFill>
                  <a:srgbClr val="213B76"/>
                </a:solidFill>
                <a:latin typeface="Myriad Pro" panose="020B0503030403020204"/>
              </a:rPr>
              <a:t>Régler tes factures</a:t>
            </a:r>
          </a:p>
        </p:txBody>
      </p:sp>
      <p:sp>
        <p:nvSpPr>
          <p:cNvPr id="18" name="Espace réservé du numéro de diapositive 1"/>
          <p:cNvSpPr>
            <a:spLocks noGrp="1"/>
          </p:cNvSpPr>
          <p:nvPr>
            <p:ph type="sldNum" sz="quarter" idx="2"/>
          </p:nvPr>
        </p:nvSpPr>
        <p:spPr>
          <a:xfrm>
            <a:off x="8424554" y="6395230"/>
            <a:ext cx="262247" cy="276995"/>
          </a:xfrm>
        </p:spPr>
        <p:txBody>
          <a:bodyPr/>
          <a:lstStyle/>
          <a:p>
            <a:fld id="{86CB4B4D-7CA3-9044-876B-883B54F8677D}" type="slidenum">
              <a:rPr lang="fr-FR" smtClean="0">
                <a:solidFill>
                  <a:srgbClr val="213B76"/>
                </a:solidFill>
                <a:latin typeface="Myriad Pro" panose="020B0503030403020204"/>
              </a:rPr>
              <a:t>10</a:t>
            </a:fld>
            <a:endParaRPr lang="fr-FR" dirty="0">
              <a:solidFill>
                <a:srgbClr val="213B76"/>
              </a:solidFill>
              <a:latin typeface="Myriad Pro" panose="020B0503030403020204"/>
            </a:endParaRPr>
          </a:p>
        </p:txBody>
      </p:sp>
      <p:sp>
        <p:nvSpPr>
          <p:cNvPr id="20" name="Text Box 2"/>
          <p:cNvSpPr txBox="1">
            <a:spLocks/>
          </p:cNvSpPr>
          <p:nvPr/>
        </p:nvSpPr>
        <p:spPr>
          <a:xfrm>
            <a:off x="253410" y="200436"/>
            <a:ext cx="8637181" cy="60394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005493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fr-FR" sz="3200" dirty="0">
                <a:solidFill>
                  <a:srgbClr val="213B76"/>
                </a:solidFill>
                <a:latin typeface="Myriad Pro" panose="020B0503030403020204"/>
              </a:rPr>
              <a:t>QU’EST-CE QU’UN COMPTE BANCAIRE ?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176693" y="6282187"/>
            <a:ext cx="2232248" cy="503080"/>
            <a:chOff x="5220072" y="141234"/>
            <a:chExt cx="3870531" cy="1032127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22"/>
            <a:stretch/>
          </p:blipFill>
          <p:spPr>
            <a:xfrm>
              <a:off x="6516232" y="232923"/>
              <a:ext cx="2574371" cy="848747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141234"/>
              <a:ext cx="1296160" cy="1032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326886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" grpId="0" animBg="1"/>
      <p:bldP spid="5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4943671" y="2939941"/>
            <a:ext cx="3689501" cy="3264454"/>
            <a:chOff x="4943671" y="2939941"/>
            <a:chExt cx="3689501" cy="3264454"/>
          </a:xfrm>
        </p:grpSpPr>
        <p:sp>
          <p:nvSpPr>
            <p:cNvPr id="62" name="Rectangle"/>
            <p:cNvSpPr/>
            <p:nvPr/>
          </p:nvSpPr>
          <p:spPr>
            <a:xfrm>
              <a:off x="6829393" y="2939941"/>
              <a:ext cx="1803779" cy="2369871"/>
            </a:xfrm>
            <a:prstGeom prst="rect">
              <a:avLst/>
            </a:prstGeom>
            <a:solidFill>
              <a:srgbClr val="CA226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fr-FR" noProof="1">
                  <a:latin typeface="Myriad Pro" panose="020B0503030403020204"/>
                </a:rPr>
                <a:t>Débit</a:t>
              </a:r>
              <a:endParaRPr lang="fr-FR" dirty="0">
                <a:latin typeface="Myriad Pro" panose="020B0503030403020204"/>
              </a:endParaRPr>
            </a:p>
            <a:p>
              <a:pPr algn="ctr">
                <a:defRPr sz="2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fr-FR" sz="1600" dirty="0">
                  <a:latin typeface="Myriad Pro" panose="020B0503030403020204"/>
                </a:rPr>
                <a:t>186 000 F CFP</a:t>
              </a:r>
            </a:p>
          </p:txBody>
        </p:sp>
        <p:sp>
          <p:nvSpPr>
            <p:cNvPr id="65" name="Rectangle"/>
            <p:cNvSpPr/>
            <p:nvPr/>
          </p:nvSpPr>
          <p:spPr>
            <a:xfrm>
              <a:off x="4943671" y="3492846"/>
              <a:ext cx="1903415" cy="1816680"/>
            </a:xfrm>
            <a:prstGeom prst="rect">
              <a:avLst/>
            </a:prstGeom>
            <a:solidFill>
              <a:srgbClr val="213B7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fr-FR" noProof="1">
                  <a:latin typeface="Myriad Pro" panose="020B0503030403020204"/>
                </a:rPr>
                <a:t>Crédit</a:t>
              </a:r>
              <a:br>
                <a:rPr lang="fr-FR" dirty="0">
                  <a:latin typeface="Myriad Pro" panose="020B0503030403020204"/>
                </a:rPr>
              </a:br>
              <a:r>
                <a:rPr lang="fr-FR" sz="1600" dirty="0">
                  <a:latin typeface="Myriad Pro" panose="020B0503030403020204"/>
                </a:rPr>
                <a:t>174 000 F CFP</a:t>
              </a:r>
            </a:p>
          </p:txBody>
        </p:sp>
        <p:sp>
          <p:nvSpPr>
            <p:cNvPr id="70" name="Rectangle"/>
            <p:cNvSpPr/>
            <p:nvPr/>
          </p:nvSpPr>
          <p:spPr>
            <a:xfrm>
              <a:off x="4943671" y="5262693"/>
              <a:ext cx="3689501" cy="941702"/>
            </a:xfrm>
            <a:prstGeom prst="rect">
              <a:avLst/>
            </a:prstGeom>
            <a:solidFill>
              <a:srgbClr val="E06F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fr-FR" noProof="1">
                  <a:latin typeface="Myriad Pro" panose="020B0503030403020204"/>
                </a:rPr>
                <a:t>Solde</a:t>
              </a:r>
              <a:r>
                <a:rPr lang="fr-FR" dirty="0">
                  <a:latin typeface="Myriad Pro" panose="020B0503030403020204"/>
                </a:rPr>
                <a:t> </a:t>
              </a:r>
              <a:r>
                <a:rPr lang="fr-FR" noProof="1">
                  <a:latin typeface="Myriad Pro" panose="020B0503030403020204"/>
                </a:rPr>
                <a:t>bancaire</a:t>
              </a:r>
              <a:r>
                <a:rPr lang="fr-FR" dirty="0">
                  <a:latin typeface="Myriad Pro" panose="020B0503030403020204"/>
                </a:rPr>
                <a:t> </a:t>
              </a:r>
              <a:r>
                <a:rPr lang="fr-FR" noProof="1">
                  <a:latin typeface="Myriad Pro" panose="020B0503030403020204"/>
                </a:rPr>
                <a:t>débiteur :</a:t>
              </a:r>
            </a:p>
            <a:p>
              <a:pPr algn="ctr">
                <a:defRPr sz="2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fr-FR" dirty="0">
                  <a:latin typeface="Myriad Pro" panose="020B0503030403020204"/>
                </a:rPr>
                <a:t>- 12 000 F CFP</a:t>
              </a: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510829" y="3161298"/>
            <a:ext cx="4042870" cy="3044902"/>
            <a:chOff x="510829" y="3161298"/>
            <a:chExt cx="4042870" cy="3044902"/>
          </a:xfrm>
        </p:grpSpPr>
        <p:sp>
          <p:nvSpPr>
            <p:cNvPr id="46" name="Rectangle"/>
            <p:cNvSpPr/>
            <p:nvPr/>
          </p:nvSpPr>
          <p:spPr>
            <a:xfrm>
              <a:off x="2627002" y="3473441"/>
              <a:ext cx="1926697" cy="1836738"/>
            </a:xfrm>
            <a:prstGeom prst="rect">
              <a:avLst/>
            </a:prstGeom>
            <a:solidFill>
              <a:srgbClr val="C9236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fr-FR" noProof="1">
                  <a:latin typeface="Myriad Pro" panose="020B0503030403020204"/>
                </a:rPr>
                <a:t>Débit</a:t>
              </a:r>
              <a:endParaRPr lang="fr-FR" dirty="0">
                <a:latin typeface="Myriad Pro" panose="020B0503030403020204"/>
              </a:endParaRPr>
            </a:p>
            <a:p>
              <a:pPr algn="ctr">
                <a:defRPr sz="2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fr-FR" sz="1600" dirty="0">
                  <a:latin typeface="Myriad Pro" panose="020B0503030403020204"/>
                </a:rPr>
                <a:t>138 000 F CFP</a:t>
              </a:r>
            </a:p>
          </p:txBody>
        </p:sp>
        <p:sp>
          <p:nvSpPr>
            <p:cNvPr id="52" name="Rectangle"/>
            <p:cNvSpPr/>
            <p:nvPr/>
          </p:nvSpPr>
          <p:spPr>
            <a:xfrm>
              <a:off x="510829" y="3161298"/>
              <a:ext cx="2123161" cy="2148882"/>
            </a:xfrm>
            <a:prstGeom prst="rect">
              <a:avLst/>
            </a:prstGeom>
            <a:solidFill>
              <a:srgbClr val="213B7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fr-FR" noProof="1">
                  <a:latin typeface="Myriad Pro" panose="020B0503030403020204"/>
                </a:rPr>
                <a:t>Crédit</a:t>
              </a:r>
              <a:endParaRPr lang="fr-FR" dirty="0">
                <a:latin typeface="Myriad Pro" panose="020B0503030403020204"/>
              </a:endParaRPr>
            </a:p>
            <a:p>
              <a:pPr algn="ctr">
                <a:defRPr sz="2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fr-FR" sz="1600" dirty="0">
                  <a:latin typeface="Myriad Pro" panose="020B0503030403020204"/>
                </a:rPr>
                <a:t>  143 000 F CFP</a:t>
              </a:r>
            </a:p>
          </p:txBody>
        </p:sp>
        <p:sp>
          <p:nvSpPr>
            <p:cNvPr id="59" name="Rectangle"/>
            <p:cNvSpPr/>
            <p:nvPr/>
          </p:nvSpPr>
          <p:spPr>
            <a:xfrm>
              <a:off x="510830" y="5298407"/>
              <a:ext cx="4042869" cy="907793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fr-FR" noProof="1">
                  <a:latin typeface="Myriad Pro" panose="020B0503030403020204"/>
                </a:rPr>
                <a:t>Solde</a:t>
              </a:r>
              <a:r>
                <a:rPr lang="fr-FR" dirty="0">
                  <a:latin typeface="Myriad Pro" panose="020B0503030403020204"/>
                </a:rPr>
                <a:t> </a:t>
              </a:r>
              <a:r>
                <a:rPr lang="fr-FR" noProof="1">
                  <a:latin typeface="Myriad Pro" panose="020B0503030403020204"/>
                </a:rPr>
                <a:t>bancaire</a:t>
              </a:r>
              <a:r>
                <a:rPr lang="fr-FR" dirty="0">
                  <a:latin typeface="Myriad Pro" panose="020B0503030403020204"/>
                </a:rPr>
                <a:t> </a:t>
              </a:r>
              <a:r>
                <a:rPr lang="fr-FR" noProof="1">
                  <a:latin typeface="Myriad Pro" panose="020B0503030403020204"/>
                </a:rPr>
                <a:t>créditeur </a:t>
              </a:r>
              <a:r>
                <a:rPr lang="fr-FR" dirty="0">
                  <a:latin typeface="Myriad Pro" panose="020B0503030403020204"/>
                </a:rPr>
                <a:t>: </a:t>
              </a:r>
            </a:p>
            <a:p>
              <a:pPr algn="ctr">
                <a:defRPr sz="2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fr-FR" dirty="0">
                  <a:latin typeface="Myriad Pro" panose="020B0503030403020204"/>
                </a:rPr>
                <a:t>+ 5 000 F CFP </a:t>
              </a:r>
            </a:p>
          </p:txBody>
        </p:sp>
      </p:grpSp>
      <p:sp>
        <p:nvSpPr>
          <p:cNvPr id="436" name="ZoneTexte 1"/>
          <p:cNvSpPr txBox="1"/>
          <p:nvPr/>
        </p:nvSpPr>
        <p:spPr>
          <a:xfrm>
            <a:off x="728398" y="874121"/>
            <a:ext cx="7687204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200" b="1">
                <a:solidFill>
                  <a:srgbClr val="00549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fr-FR" sz="2800" dirty="0">
                <a:solidFill>
                  <a:srgbClr val="213B76"/>
                </a:solidFill>
                <a:latin typeface="Myriad Pro" panose="020B0503030403020204"/>
              </a:rPr>
              <a:t>Comment fonctionne un compte bancaire ?</a:t>
            </a:r>
            <a:endParaRPr sz="2800" dirty="0">
              <a:solidFill>
                <a:srgbClr val="213B76"/>
              </a:solidFill>
              <a:latin typeface="Myriad Pro" panose="020B050303040302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945" y="1498170"/>
            <a:ext cx="87373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213B76"/>
                </a:solidFill>
                <a:latin typeface="Myriad Pro" panose="020B0503030403020204"/>
              </a:rPr>
              <a:t>Il enregistre les ressources et les dépenses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264193" y="2162706"/>
            <a:ext cx="8674024" cy="573924"/>
            <a:chOff x="264193" y="2162706"/>
            <a:chExt cx="8674024" cy="573924"/>
          </a:xfrm>
        </p:grpSpPr>
        <p:sp>
          <p:nvSpPr>
            <p:cNvPr id="43" name="Rectangle"/>
            <p:cNvSpPr/>
            <p:nvPr/>
          </p:nvSpPr>
          <p:spPr>
            <a:xfrm>
              <a:off x="264193" y="2162706"/>
              <a:ext cx="2854948" cy="573924"/>
            </a:xfrm>
            <a:prstGeom prst="rect">
              <a:avLst/>
            </a:prstGeom>
            <a:solidFill>
              <a:srgbClr val="213B7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  <a:r>
                <a:rPr lang="fr-FR" sz="2200" b="1" noProof="1">
                  <a:solidFill>
                    <a:srgbClr val="FFFFFF"/>
                  </a:solidFill>
                  <a:latin typeface="Myriad Pro" panose="020B0503030403020204"/>
                  <a:ea typeface="Arial"/>
                  <a:cs typeface="Arial"/>
                </a:rPr>
                <a:t>Ressources = crédit</a:t>
              </a:r>
            </a:p>
          </p:txBody>
        </p:sp>
        <p:sp>
          <p:nvSpPr>
            <p:cNvPr id="41" name="Rectangle"/>
            <p:cNvSpPr/>
            <p:nvPr/>
          </p:nvSpPr>
          <p:spPr>
            <a:xfrm>
              <a:off x="4127198" y="2162706"/>
              <a:ext cx="2627919" cy="573924"/>
            </a:xfrm>
            <a:prstGeom prst="rect">
              <a:avLst/>
            </a:prstGeom>
            <a:solidFill>
              <a:srgbClr val="CA226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  <a:r>
                <a:rPr lang="fr-FR" sz="2200" b="1" dirty="0">
                  <a:solidFill>
                    <a:srgbClr val="FFFFFF"/>
                  </a:solidFill>
                  <a:latin typeface="Myriad Pro" panose="020B0503030403020204"/>
                  <a:ea typeface="Arial"/>
                  <a:cs typeface="Arial"/>
                  <a:sym typeface="Arial"/>
                </a:rPr>
                <a:t>Dépenses = débit</a:t>
              </a:r>
            </a:p>
          </p:txBody>
        </p:sp>
        <p:sp>
          <p:nvSpPr>
            <p:cNvPr id="36" name="Moins 18"/>
            <p:cNvSpPr/>
            <p:nvPr/>
          </p:nvSpPr>
          <p:spPr>
            <a:xfrm>
              <a:off x="3284238" y="2384504"/>
              <a:ext cx="615951" cy="130329"/>
            </a:xfrm>
            <a:prstGeom prst="rect">
              <a:avLst/>
            </a:prstGeom>
            <a:solidFill>
              <a:srgbClr val="212121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dirty="0">
                <a:latin typeface="Myriad Pro" panose="020B0503030403020204"/>
              </a:endParaRPr>
            </a:p>
          </p:txBody>
        </p:sp>
        <p:sp>
          <p:nvSpPr>
            <p:cNvPr id="37" name="Égal 3"/>
            <p:cNvSpPr/>
            <p:nvPr/>
          </p:nvSpPr>
          <p:spPr>
            <a:xfrm>
              <a:off x="6936039" y="2242817"/>
              <a:ext cx="614364" cy="413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7458"/>
                  </a:lnTo>
                  <a:lnTo>
                    <a:pt x="0" y="7458"/>
                  </a:lnTo>
                  <a:close/>
                  <a:moveTo>
                    <a:pt x="0" y="14142"/>
                  </a:moveTo>
                  <a:lnTo>
                    <a:pt x="21600" y="14142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dirty="0">
                <a:latin typeface="Myriad Pro" panose="020B0503030403020204"/>
              </a:endParaRPr>
            </a:p>
          </p:txBody>
        </p:sp>
        <p:sp>
          <p:nvSpPr>
            <p:cNvPr id="39" name="Rectangle"/>
            <p:cNvSpPr/>
            <p:nvPr/>
          </p:nvSpPr>
          <p:spPr>
            <a:xfrm>
              <a:off x="7746193" y="2162708"/>
              <a:ext cx="1192024" cy="5739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  <a:r>
                <a:rPr lang="fr-FR" sz="2200" b="1" noProof="1">
                  <a:solidFill>
                    <a:schemeClr val="tx1"/>
                  </a:solidFill>
                  <a:latin typeface="Myriad Pro" panose="020B0503030403020204"/>
                  <a:ea typeface="Arial"/>
                  <a:cs typeface="Arial"/>
                </a:rPr>
                <a:t>Solde</a:t>
              </a:r>
            </a:p>
          </p:txBody>
        </p:sp>
      </p:grpSp>
      <p:sp>
        <p:nvSpPr>
          <p:cNvPr id="50" name="Text Box 2"/>
          <p:cNvSpPr txBox="1">
            <a:spLocks/>
          </p:cNvSpPr>
          <p:nvPr/>
        </p:nvSpPr>
        <p:spPr>
          <a:xfrm>
            <a:off x="253410" y="200436"/>
            <a:ext cx="8637181" cy="60394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005493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fr-FR" sz="3200" dirty="0">
                <a:solidFill>
                  <a:srgbClr val="213B76"/>
                </a:solidFill>
                <a:latin typeface="Myriad Pro" panose="020B0503030403020204"/>
              </a:rPr>
              <a:t>QU’EST-CE QU’UN COMPTE BANCAIRE ?</a:t>
            </a:r>
          </a:p>
        </p:txBody>
      </p:sp>
      <p:sp>
        <p:nvSpPr>
          <p:cNvPr id="73" name="Espace réservé du numéro de diapositive 1"/>
          <p:cNvSpPr>
            <a:spLocks noGrp="1"/>
          </p:cNvSpPr>
          <p:nvPr>
            <p:ph type="sldNum" sz="quarter" idx="2"/>
          </p:nvPr>
        </p:nvSpPr>
        <p:spPr>
          <a:xfrm>
            <a:off x="8424554" y="6395230"/>
            <a:ext cx="262247" cy="276995"/>
          </a:xfrm>
        </p:spPr>
        <p:txBody>
          <a:bodyPr/>
          <a:lstStyle/>
          <a:p>
            <a:fld id="{86CB4B4D-7CA3-9044-876B-883B54F8677D}" type="slidenum">
              <a:rPr lang="fr-FR" smtClean="0">
                <a:solidFill>
                  <a:srgbClr val="213B76"/>
                </a:solidFill>
                <a:latin typeface="Myriad Pro" panose="020B0503030403020204"/>
              </a:rPr>
              <a:t>11</a:t>
            </a:fld>
            <a:endParaRPr lang="fr-FR" dirty="0">
              <a:solidFill>
                <a:srgbClr val="213B76"/>
              </a:solidFill>
              <a:latin typeface="Myriad Pro" panose="020B0503030403020204"/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176693" y="6282187"/>
            <a:ext cx="2232248" cy="503080"/>
            <a:chOff x="5220072" y="141234"/>
            <a:chExt cx="3870531" cy="1032127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22"/>
            <a:stretch/>
          </p:blipFill>
          <p:spPr>
            <a:xfrm>
              <a:off x="6516232" y="232923"/>
              <a:ext cx="2574371" cy="848747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141234"/>
              <a:ext cx="1296160" cy="1032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978686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Rectangle 2"/>
          <p:cNvSpPr/>
          <p:nvPr/>
        </p:nvSpPr>
        <p:spPr>
          <a:xfrm>
            <a:off x="332167" y="2128503"/>
            <a:ext cx="7016751" cy="46166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spcBef>
                <a:spcPts val="600"/>
              </a:spcBef>
              <a:defRPr sz="2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noProof="1">
              <a:solidFill>
                <a:srgbClr val="213B76"/>
              </a:solidFill>
              <a:latin typeface="Myriad Pro" panose="020B0503030403020204"/>
            </a:endParaRPr>
          </a:p>
        </p:txBody>
      </p:sp>
      <p:sp>
        <p:nvSpPr>
          <p:cNvPr id="565" name="Groupe"/>
          <p:cNvSpPr txBox="1"/>
          <p:nvPr/>
        </p:nvSpPr>
        <p:spPr>
          <a:xfrm>
            <a:off x="983091" y="4419627"/>
            <a:ext cx="7528451" cy="461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120000"/>
              </a:lnSpc>
              <a:spcBef>
                <a:spcPts val="400"/>
              </a:spcBef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sz="2200" b="0" dirty="0">
              <a:solidFill>
                <a:srgbClr val="213B76"/>
              </a:solidFill>
              <a:latin typeface="Myriad Pro" panose="020B0503030403020204"/>
            </a:endParaRPr>
          </a:p>
        </p:txBody>
      </p:sp>
      <p:sp>
        <p:nvSpPr>
          <p:cNvPr id="566" name="Groupe"/>
          <p:cNvSpPr txBox="1"/>
          <p:nvPr/>
        </p:nvSpPr>
        <p:spPr>
          <a:xfrm>
            <a:off x="657224" y="4906962"/>
            <a:ext cx="8029577" cy="498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2200" noProof="1">
              <a:solidFill>
                <a:srgbClr val="213B76"/>
              </a:solidFill>
              <a:latin typeface="Myriad Pro" panose="020B0503030403020204"/>
            </a:endParaRPr>
          </a:p>
        </p:txBody>
      </p:sp>
      <p:sp>
        <p:nvSpPr>
          <p:cNvPr id="13" name="Rectangle 2"/>
          <p:cNvSpPr/>
          <p:nvPr/>
        </p:nvSpPr>
        <p:spPr>
          <a:xfrm>
            <a:off x="332166" y="1729187"/>
            <a:ext cx="7016751" cy="46166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spcBef>
                <a:spcPts val="600"/>
              </a:spcBef>
              <a:defRPr sz="2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noProof="1">
              <a:solidFill>
                <a:srgbClr val="213B76"/>
              </a:solidFill>
              <a:latin typeface="Myriad Pro" panose="020B0503030403020204"/>
            </a:endParaRPr>
          </a:p>
        </p:txBody>
      </p:sp>
      <p:sp>
        <p:nvSpPr>
          <p:cNvPr id="14" name="Text Box 2"/>
          <p:cNvSpPr txBox="1">
            <a:spLocks/>
          </p:cNvSpPr>
          <p:nvPr/>
        </p:nvSpPr>
        <p:spPr>
          <a:xfrm>
            <a:off x="50800" y="200437"/>
            <a:ext cx="9042400" cy="6463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005493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fr-FR" sz="3200" dirty="0">
                <a:solidFill>
                  <a:srgbClr val="213B76"/>
                </a:solidFill>
                <a:latin typeface="Myriad Pro" panose="020B0503030403020204"/>
              </a:rPr>
              <a:t>QU’EST-CE QU’UN COMPTE BANCAIRE ? </a:t>
            </a:r>
          </a:p>
        </p:txBody>
      </p:sp>
      <p:sp>
        <p:nvSpPr>
          <p:cNvPr id="16" name="Espace réservé du numéro de diapositive 1"/>
          <p:cNvSpPr>
            <a:spLocks noGrp="1"/>
          </p:cNvSpPr>
          <p:nvPr>
            <p:ph type="sldNum" sz="quarter" idx="2"/>
          </p:nvPr>
        </p:nvSpPr>
        <p:spPr>
          <a:xfrm>
            <a:off x="8424554" y="6395230"/>
            <a:ext cx="262247" cy="276995"/>
          </a:xfrm>
        </p:spPr>
        <p:txBody>
          <a:bodyPr/>
          <a:lstStyle/>
          <a:p>
            <a:fld id="{86CB4B4D-7CA3-9044-876B-883B54F8677D}" type="slidenum">
              <a:rPr lang="fr-FR" smtClean="0">
                <a:solidFill>
                  <a:srgbClr val="213B76"/>
                </a:solidFill>
                <a:latin typeface="Myriad Pro" panose="020B0503030403020204"/>
              </a:rPr>
              <a:t>12</a:t>
            </a:fld>
            <a:endParaRPr lang="fr-FR" dirty="0">
              <a:solidFill>
                <a:srgbClr val="213B76"/>
              </a:solidFill>
              <a:latin typeface="Myriad Pro" panose="020B0503030403020204"/>
            </a:endParaRPr>
          </a:p>
        </p:txBody>
      </p:sp>
      <p:sp>
        <p:nvSpPr>
          <p:cNvPr id="19" name="Rectangle 2"/>
          <p:cNvSpPr/>
          <p:nvPr/>
        </p:nvSpPr>
        <p:spPr>
          <a:xfrm>
            <a:off x="484567" y="2280903"/>
            <a:ext cx="7016751" cy="46166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spcBef>
                <a:spcPts val="600"/>
              </a:spcBef>
              <a:defRPr sz="2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400" noProof="1">
              <a:solidFill>
                <a:srgbClr val="213B76"/>
              </a:solidFill>
              <a:latin typeface="Myriad Pro" panose="020B0503030403020204"/>
            </a:endParaRPr>
          </a:p>
        </p:txBody>
      </p:sp>
      <p:sp>
        <p:nvSpPr>
          <p:cNvPr id="20" name="Rectangle 2"/>
          <p:cNvSpPr/>
          <p:nvPr/>
        </p:nvSpPr>
        <p:spPr>
          <a:xfrm>
            <a:off x="886813" y="2440063"/>
            <a:ext cx="7528451" cy="118493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just">
              <a:spcBef>
                <a:spcPts val="600"/>
              </a:spcBef>
              <a:defRPr sz="2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noProof="1">
                <a:solidFill>
                  <a:srgbClr val="213B76"/>
                </a:solidFill>
                <a:latin typeface="Myriad Pro" panose="020B0503030403020204"/>
              </a:rPr>
              <a:t>Consulter régulièrement son compte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b="0" noProof="1">
                <a:solidFill>
                  <a:srgbClr val="213B76"/>
                </a:solidFill>
                <a:latin typeface="Myriad Pro" panose="020B0503030403020204"/>
              </a:rPr>
              <a:t>Prévoir</a:t>
            </a:r>
            <a:r>
              <a:rPr lang="fr-FR" sz="2200" b="0" dirty="0">
                <a:solidFill>
                  <a:srgbClr val="213B76"/>
                </a:solidFill>
                <a:latin typeface="Myriad Pro" panose="020B0503030403020204"/>
              </a:rPr>
              <a:t> de disposer de l’argent </a:t>
            </a:r>
            <a:r>
              <a:rPr lang="fr-FR" sz="2200" b="0" noProof="1">
                <a:solidFill>
                  <a:srgbClr val="213B76"/>
                </a:solidFill>
                <a:latin typeface="Myriad Pro" panose="020B0503030403020204"/>
              </a:rPr>
              <a:t>necessaire pour les dépenses envisagées</a:t>
            </a:r>
            <a:endParaRPr lang="en-US" sz="2200" b="0" noProof="1">
              <a:solidFill>
                <a:srgbClr val="213B76"/>
              </a:solidFill>
              <a:latin typeface="Myriad Pro" panose="020B0503030403020204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87637" y="1626759"/>
            <a:ext cx="4646051" cy="461661"/>
            <a:chOff x="206906" y="1362406"/>
            <a:chExt cx="4646051" cy="461661"/>
          </a:xfrm>
        </p:grpSpPr>
        <p:sp>
          <p:nvSpPr>
            <p:cNvPr id="18" name="Quelques règles pour bien gérer un compte"/>
            <p:cNvSpPr txBox="1"/>
            <p:nvPr/>
          </p:nvSpPr>
          <p:spPr>
            <a:xfrm>
              <a:off x="676493" y="1362406"/>
              <a:ext cx="4176464" cy="46166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 algn="ctr">
                <a:defRPr sz="2400" b="1">
                  <a:solidFill>
                    <a:srgbClr val="CA2260"/>
                  </a:solidFill>
                  <a:latin typeface="Myriad Pro"/>
                  <a:ea typeface="Myriad Pro"/>
                  <a:cs typeface="Myriad Pro"/>
                  <a:sym typeface="Myriad Pro"/>
                </a:defRPr>
              </a:lvl1pPr>
            </a:lstStyle>
            <a:p>
              <a:pPr algn="l"/>
              <a:r>
                <a:rPr lang="fr-FR" dirty="0">
                  <a:solidFill>
                    <a:srgbClr val="E06F17"/>
                  </a:solidFill>
                  <a:cs typeface="Arial" panose="020B0604020202020204" pitchFamily="34" charset="0"/>
                </a:rPr>
                <a:t>P</a:t>
              </a:r>
              <a:r>
                <a:rPr dirty="0">
                  <a:solidFill>
                    <a:srgbClr val="E06F17"/>
                  </a:solidFill>
                  <a:cs typeface="Arial" panose="020B0604020202020204" pitchFamily="34" charset="0"/>
                </a:rPr>
                <a:t>our </a:t>
              </a:r>
              <a:r>
                <a:rPr lang="en-US" noProof="1">
                  <a:solidFill>
                    <a:srgbClr val="E06F17"/>
                  </a:solidFill>
                  <a:cs typeface="Arial" panose="020B0604020202020204" pitchFamily="34" charset="0"/>
                </a:rPr>
                <a:t>bien</a:t>
              </a:r>
              <a:r>
                <a:rPr dirty="0">
                  <a:solidFill>
                    <a:srgbClr val="E06F17"/>
                  </a:solidFill>
                  <a:cs typeface="Arial" panose="020B0604020202020204" pitchFamily="34" charset="0"/>
                </a:rPr>
                <a:t> </a:t>
              </a:r>
              <a:r>
                <a:rPr lang="en-US" noProof="1">
                  <a:solidFill>
                    <a:srgbClr val="E06F17"/>
                  </a:solidFill>
                  <a:cs typeface="Arial" panose="020B0604020202020204" pitchFamily="34" charset="0"/>
                </a:rPr>
                <a:t>gérer</a:t>
              </a:r>
              <a:r>
                <a:rPr dirty="0">
                  <a:solidFill>
                    <a:srgbClr val="E06F17"/>
                  </a:solidFill>
                  <a:cs typeface="Arial" panose="020B0604020202020204" pitchFamily="34" charset="0"/>
                </a:rPr>
                <a:t> un </a:t>
              </a:r>
              <a:r>
                <a:rPr lang="en-US" noProof="1">
                  <a:solidFill>
                    <a:srgbClr val="E06F17"/>
                  </a:solidFill>
                  <a:cs typeface="Arial" panose="020B0604020202020204" pitchFamily="34" charset="0"/>
                </a:rPr>
                <a:t>compte</a:t>
              </a:r>
            </a:p>
          </p:txBody>
        </p:sp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906" y="1453592"/>
              <a:ext cx="296930" cy="296930"/>
            </a:xfrm>
            <a:prstGeom prst="rect">
              <a:avLst/>
            </a:prstGeom>
          </p:spPr>
        </p:pic>
      </p:grpSp>
      <p:grpSp>
        <p:nvGrpSpPr>
          <p:cNvPr id="6" name="Groupe 5"/>
          <p:cNvGrpSpPr/>
          <p:nvPr/>
        </p:nvGrpSpPr>
        <p:grpSpPr>
          <a:xfrm>
            <a:off x="187637" y="4248688"/>
            <a:ext cx="8583489" cy="1200325"/>
            <a:chOff x="240944" y="3554160"/>
            <a:chExt cx="8583489" cy="1200325"/>
          </a:xfrm>
        </p:grpSpPr>
        <p:sp>
          <p:nvSpPr>
            <p:cNvPr id="560" name="Pas assez d’argent sur son compte, pour le paiement d’un chèque ou d’un prélèvement ? On risque le rejet pour défaut ou insuffisance  de provision qui peut provoquer une interdiction bancaire, voire la clôture du compte."/>
            <p:cNvSpPr txBox="1"/>
            <p:nvPr/>
          </p:nvSpPr>
          <p:spPr>
            <a:xfrm>
              <a:off x="626205" y="3554160"/>
              <a:ext cx="8198228" cy="12003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lnSpc>
                  <a:spcPct val="120000"/>
                </a:lnSpc>
                <a:spcBef>
                  <a:spcPts val="400"/>
                </a:spcBef>
                <a:defRPr sz="2400" b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just">
                <a:lnSpc>
                  <a:spcPct val="100000"/>
                </a:lnSpc>
              </a:pPr>
              <a:r>
                <a:rPr dirty="0">
                  <a:solidFill>
                    <a:srgbClr val="E06F17"/>
                  </a:solidFill>
                  <a:latin typeface="Myriad Pro" panose="020B0503030403020204"/>
                </a:rPr>
                <a:t>Que se </a:t>
              </a:r>
              <a:r>
                <a:rPr lang="en-US" noProof="1">
                  <a:solidFill>
                    <a:srgbClr val="E06F17"/>
                  </a:solidFill>
                  <a:latin typeface="Myriad Pro" panose="020B0503030403020204"/>
                </a:rPr>
                <a:t>passe</a:t>
              </a:r>
              <a:r>
                <a:rPr dirty="0">
                  <a:solidFill>
                    <a:srgbClr val="E06F17"/>
                  </a:solidFill>
                  <a:latin typeface="Myriad Pro" panose="020B0503030403020204"/>
                </a:rPr>
                <a:t> </a:t>
              </a:r>
              <a:r>
                <a:rPr lang="en-US" noProof="1">
                  <a:solidFill>
                    <a:srgbClr val="E06F17"/>
                  </a:solidFill>
                  <a:latin typeface="Myriad Pro" panose="020B0503030403020204"/>
                </a:rPr>
                <a:t>t-il</a:t>
              </a:r>
              <a:r>
                <a:rPr dirty="0">
                  <a:solidFill>
                    <a:srgbClr val="E06F17"/>
                  </a:solidFill>
                  <a:latin typeface="Myriad Pro" panose="020B0503030403020204"/>
                </a:rPr>
                <a:t> </a:t>
              </a:r>
              <a:r>
                <a:rPr lang="en-US" noProof="1">
                  <a:solidFill>
                    <a:srgbClr val="E06F17"/>
                  </a:solidFill>
                  <a:latin typeface="Myriad Pro" panose="020B0503030403020204"/>
                </a:rPr>
                <a:t>lorsqu’on</a:t>
              </a:r>
              <a:r>
                <a:rPr dirty="0">
                  <a:solidFill>
                    <a:srgbClr val="E06F17"/>
                  </a:solidFill>
                  <a:latin typeface="Myriad Pro" panose="020B0503030403020204"/>
                </a:rPr>
                <a:t> </a:t>
              </a:r>
              <a:r>
                <a:rPr lang="en-US" noProof="1">
                  <a:solidFill>
                    <a:srgbClr val="E06F17"/>
                  </a:solidFill>
                  <a:latin typeface="Myriad Pro" panose="020B0503030403020204"/>
                </a:rPr>
                <a:t>n’a</a:t>
              </a:r>
              <a:r>
                <a:rPr dirty="0">
                  <a:solidFill>
                    <a:srgbClr val="E06F17"/>
                  </a:solidFill>
                  <a:latin typeface="Myriad Pro" panose="020B0503030403020204"/>
                </a:rPr>
                <a:t> pas </a:t>
              </a:r>
              <a:r>
                <a:rPr lang="en-US" noProof="1">
                  <a:solidFill>
                    <a:srgbClr val="E06F17"/>
                  </a:solidFill>
                  <a:latin typeface="Myriad Pro" panose="020B0503030403020204"/>
                </a:rPr>
                <a:t>assez</a:t>
              </a:r>
              <a:r>
                <a:rPr dirty="0">
                  <a:solidFill>
                    <a:srgbClr val="E06F17"/>
                  </a:solidFill>
                  <a:latin typeface="Myriad Pro" panose="020B0503030403020204"/>
                </a:rPr>
                <a:t> </a:t>
              </a:r>
              <a:r>
                <a:rPr lang="en-US" noProof="1">
                  <a:solidFill>
                    <a:srgbClr val="E06F17"/>
                  </a:solidFill>
                  <a:latin typeface="Myriad Pro" panose="020B0503030403020204"/>
                </a:rPr>
                <a:t>d’argent</a:t>
              </a:r>
              <a:r>
                <a:rPr dirty="0">
                  <a:solidFill>
                    <a:srgbClr val="E06F17"/>
                  </a:solidFill>
                  <a:latin typeface="Myriad Pro" panose="020B0503030403020204"/>
                </a:rPr>
                <a:t> sur son </a:t>
              </a:r>
              <a:r>
                <a:rPr lang="en-US" noProof="1">
                  <a:solidFill>
                    <a:srgbClr val="E06F17"/>
                  </a:solidFill>
                  <a:latin typeface="Myriad Pro" panose="020B0503030403020204"/>
                </a:rPr>
                <a:t>compte</a:t>
              </a:r>
              <a:r>
                <a:rPr dirty="0">
                  <a:solidFill>
                    <a:srgbClr val="E06F17"/>
                  </a:solidFill>
                  <a:latin typeface="Myriad Pro" panose="020B0503030403020204"/>
                </a:rPr>
                <a:t>, pour le </a:t>
              </a:r>
              <a:r>
                <a:rPr lang="en-US" noProof="1">
                  <a:solidFill>
                    <a:srgbClr val="E06F17"/>
                  </a:solidFill>
                  <a:latin typeface="Myriad Pro" panose="020B0503030403020204"/>
                </a:rPr>
                <a:t>paiement</a:t>
              </a:r>
              <a:r>
                <a:rPr dirty="0">
                  <a:solidFill>
                    <a:srgbClr val="E06F17"/>
                  </a:solidFill>
                  <a:latin typeface="Myriad Pro" panose="020B0503030403020204"/>
                </a:rPr>
                <a:t> d’un </a:t>
              </a:r>
              <a:r>
                <a:rPr lang="en-US" noProof="1">
                  <a:solidFill>
                    <a:srgbClr val="E06F17"/>
                  </a:solidFill>
                  <a:latin typeface="Myriad Pro" panose="020B0503030403020204"/>
                </a:rPr>
                <a:t>chèque</a:t>
              </a:r>
              <a:r>
                <a:rPr lang="fr-FR" dirty="0">
                  <a:solidFill>
                    <a:srgbClr val="E06F17"/>
                  </a:solidFill>
                  <a:latin typeface="Myriad Pro" panose="020B0503030403020204"/>
                </a:rPr>
                <a:t>, </a:t>
              </a:r>
              <a:r>
                <a:rPr dirty="0">
                  <a:solidFill>
                    <a:srgbClr val="E06F17"/>
                  </a:solidFill>
                  <a:latin typeface="Myriad Pro" panose="020B0503030403020204"/>
                </a:rPr>
                <a:t>d’un </a:t>
              </a:r>
              <a:r>
                <a:rPr lang="en-US" noProof="1">
                  <a:solidFill>
                    <a:srgbClr val="E06F17"/>
                  </a:solidFill>
                  <a:latin typeface="Myriad Pro" panose="020B0503030403020204"/>
                </a:rPr>
                <a:t>prélèvement</a:t>
              </a:r>
              <a:r>
                <a:rPr lang="fr-FR" dirty="0">
                  <a:solidFill>
                    <a:srgbClr val="E06F17"/>
                  </a:solidFill>
                  <a:latin typeface="Myriad Pro" panose="020B0503030403020204"/>
                </a:rPr>
                <a:t>, d’un virement</a:t>
              </a:r>
              <a:r>
                <a:rPr dirty="0">
                  <a:solidFill>
                    <a:srgbClr val="E06F17"/>
                  </a:solidFill>
                  <a:latin typeface="Myriad Pro" panose="020B0503030403020204"/>
                </a:rPr>
                <a:t> ?</a:t>
              </a:r>
            </a:p>
          </p:txBody>
        </p:sp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944" y="3658775"/>
              <a:ext cx="296930" cy="296930"/>
            </a:xfrm>
            <a:prstGeom prst="rect">
              <a:avLst/>
            </a:prstGeom>
          </p:spPr>
        </p:pic>
      </p:grpSp>
      <p:grpSp>
        <p:nvGrpSpPr>
          <p:cNvPr id="25" name="Groupe 24"/>
          <p:cNvGrpSpPr/>
          <p:nvPr/>
        </p:nvGrpSpPr>
        <p:grpSpPr>
          <a:xfrm>
            <a:off x="176693" y="6282187"/>
            <a:ext cx="2232248" cy="503080"/>
            <a:chOff x="5220072" y="141234"/>
            <a:chExt cx="3870531" cy="1032127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22"/>
            <a:stretch/>
          </p:blipFill>
          <p:spPr>
            <a:xfrm>
              <a:off x="6516232" y="232923"/>
              <a:ext cx="2574371" cy="848747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141234"/>
              <a:ext cx="1296160" cy="1032127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2"/>
          <p:cNvSpPr txBox="1"/>
          <p:nvPr/>
        </p:nvSpPr>
        <p:spPr>
          <a:xfrm>
            <a:off x="1475656" y="1672858"/>
            <a:ext cx="6192688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>
              <a:defRPr sz="1200" b="1">
                <a:solidFill>
                  <a:srgbClr val="00549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fr-FR" sz="4000" dirty="0">
                <a:solidFill>
                  <a:srgbClr val="213B76"/>
                </a:solidFill>
                <a:latin typeface="Myriad Pro"/>
              </a:rPr>
              <a:t>SECONDE PARTIE</a:t>
            </a:r>
          </a:p>
        </p:txBody>
      </p:sp>
      <p:sp>
        <p:nvSpPr>
          <p:cNvPr id="8" name="ZoneTexte 2"/>
          <p:cNvSpPr txBox="1"/>
          <p:nvPr/>
        </p:nvSpPr>
        <p:spPr>
          <a:xfrm>
            <a:off x="1475656" y="3112186"/>
            <a:ext cx="6192688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>
              <a:defRPr sz="1200" b="1">
                <a:solidFill>
                  <a:srgbClr val="00549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fr-FR" sz="3200" b="0" dirty="0">
                <a:solidFill>
                  <a:srgbClr val="213B76"/>
                </a:solidFill>
                <a:latin typeface="Myriad Pro" panose="020B0503030403020204"/>
              </a:rPr>
              <a:t>Éducation financière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3635896" y="2780928"/>
            <a:ext cx="1872208" cy="0"/>
          </a:xfrm>
          <a:prstGeom prst="line">
            <a:avLst/>
          </a:prstGeom>
          <a:noFill/>
          <a:ln w="25400" cap="flat">
            <a:solidFill>
              <a:srgbClr val="213B76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8507628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420" y="101319"/>
            <a:ext cx="1268776" cy="1268776"/>
          </a:xfrm>
          <a:prstGeom prst="rect">
            <a:avLst/>
          </a:prstGeom>
          <a:ln w="12700">
            <a:miter lim="400000"/>
          </a:ln>
        </p:spPr>
      </p:pic>
      <p:sp>
        <p:nvSpPr>
          <p:cNvPr id="482" name="- le laisser sur ton compte ;"/>
          <p:cNvSpPr txBox="1"/>
          <p:nvPr/>
        </p:nvSpPr>
        <p:spPr>
          <a:xfrm>
            <a:off x="1186365" y="3079212"/>
            <a:ext cx="92394" cy="461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lang="fr-FR" sz="2200" dirty="0">
              <a:latin typeface="Myriad Pro" panose="020B0503030403020204"/>
            </a:endParaRPr>
          </a:p>
        </p:txBody>
      </p:sp>
      <p:sp>
        <p:nvSpPr>
          <p:cNvPr id="483" name="- le placer dans un produit financier (épargne)"/>
          <p:cNvSpPr txBox="1"/>
          <p:nvPr/>
        </p:nvSpPr>
        <p:spPr>
          <a:xfrm>
            <a:off x="1071734" y="3559229"/>
            <a:ext cx="92394" cy="461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lang="fr-FR" sz="2200" dirty="0">
              <a:latin typeface="Myriad Pro" panose="020B0503030403020204"/>
            </a:endParaRPr>
          </a:p>
        </p:txBody>
      </p:sp>
      <p:sp>
        <p:nvSpPr>
          <p:cNvPr id="485" name="Que peux-tu faire avec cet argent ?"/>
          <p:cNvSpPr txBox="1"/>
          <p:nvPr/>
        </p:nvSpPr>
        <p:spPr>
          <a:xfrm>
            <a:off x="335828" y="2127548"/>
            <a:ext cx="8484643" cy="149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dirty="0">
                <a:solidFill>
                  <a:srgbClr val="213B76"/>
                </a:solidFill>
                <a:latin typeface="Myriad Pro" panose="020B0503030403020204"/>
              </a:rPr>
              <a:t>Que peux-tu faire avec de l’argent dont tu n’as pas besoin  pour tes dépenses  habituelles ?</a:t>
            </a:r>
          </a:p>
          <a:p>
            <a:r>
              <a:rPr lang="fr-FR" dirty="0">
                <a:solidFill>
                  <a:srgbClr val="213B76"/>
                </a:solidFill>
                <a:latin typeface="Myriad Pro" panose="020B0503030403020204"/>
              </a:rPr>
              <a:t> </a:t>
            </a:r>
          </a:p>
        </p:txBody>
      </p:sp>
      <p:sp>
        <p:nvSpPr>
          <p:cNvPr id="486" name="risqué mais qui peut rapporter plus"/>
          <p:cNvSpPr txBox="1"/>
          <p:nvPr/>
        </p:nvSpPr>
        <p:spPr>
          <a:xfrm>
            <a:off x="158679" y="4653136"/>
            <a:ext cx="8964488" cy="981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fr-FR" sz="2200" b="0" dirty="0">
                <a:solidFill>
                  <a:srgbClr val="213B76"/>
                </a:solidFill>
                <a:latin typeface="Myriad Pro" panose="020B0503030403020204"/>
              </a:rPr>
              <a:t>Il existe de  nombreux produits pour placer son épargne.</a:t>
            </a:r>
          </a:p>
          <a:p>
            <a:pPr algn="ctr"/>
            <a:r>
              <a:rPr lang="fr-FR" sz="2200" b="0" dirty="0">
                <a:solidFill>
                  <a:srgbClr val="213B76"/>
                </a:solidFill>
                <a:latin typeface="Myriad Pro" panose="020B0503030403020204"/>
              </a:rPr>
              <a:t>Il faut faire attention à bien choisir car ils sont très différents !    </a:t>
            </a:r>
          </a:p>
        </p:txBody>
      </p:sp>
      <p:sp>
        <p:nvSpPr>
          <p:cNvPr id="23" name="- le laisser sur ton compte ;"/>
          <p:cNvSpPr txBox="1"/>
          <p:nvPr/>
        </p:nvSpPr>
        <p:spPr>
          <a:xfrm>
            <a:off x="614464" y="3079212"/>
            <a:ext cx="8206008" cy="981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b="0" dirty="0">
                <a:solidFill>
                  <a:srgbClr val="213B76"/>
                </a:solidFill>
                <a:latin typeface="Myriad Pro" panose="020B0503030403020204"/>
              </a:rPr>
              <a:t>Le dépenser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b="0" dirty="0">
                <a:solidFill>
                  <a:srgbClr val="213B76"/>
                </a:solidFill>
                <a:latin typeface="Myriad Pro" panose="020B0503030403020204"/>
              </a:rPr>
              <a:t>L’épargner. Pourquoi est-il utile d’épargner ? </a:t>
            </a:r>
          </a:p>
        </p:txBody>
      </p:sp>
      <p:sp>
        <p:nvSpPr>
          <p:cNvPr id="12" name="Text Box 2"/>
          <p:cNvSpPr txBox="1">
            <a:spLocks/>
          </p:cNvSpPr>
          <p:nvPr/>
        </p:nvSpPr>
        <p:spPr>
          <a:xfrm>
            <a:off x="158679" y="129924"/>
            <a:ext cx="9042400" cy="6463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005493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fr-FR" sz="3200" dirty="0">
                <a:solidFill>
                  <a:srgbClr val="213B76"/>
                </a:solidFill>
                <a:latin typeface="Myriad Pro" panose="020B0503030403020204"/>
              </a:rPr>
              <a:t>ÉPARGNER </a:t>
            </a:r>
          </a:p>
        </p:txBody>
      </p:sp>
      <p:sp>
        <p:nvSpPr>
          <p:cNvPr id="14" name="Espace réservé du numéro de diapositive 1"/>
          <p:cNvSpPr>
            <a:spLocks noGrp="1"/>
          </p:cNvSpPr>
          <p:nvPr>
            <p:ph type="sldNum" sz="quarter" idx="2"/>
          </p:nvPr>
        </p:nvSpPr>
        <p:spPr>
          <a:xfrm>
            <a:off x="8424554" y="6395230"/>
            <a:ext cx="262247" cy="276995"/>
          </a:xfrm>
        </p:spPr>
        <p:txBody>
          <a:bodyPr/>
          <a:lstStyle/>
          <a:p>
            <a:fld id="{86CB4B4D-7CA3-9044-876B-883B54F8677D}" type="slidenum">
              <a:rPr lang="fr-FR" smtClean="0">
                <a:solidFill>
                  <a:srgbClr val="213B76"/>
                </a:solidFill>
                <a:latin typeface="Myriad Pro" panose="020B0503030403020204"/>
              </a:rPr>
              <a:t>14</a:t>
            </a:fld>
            <a:endParaRPr lang="fr-FR" dirty="0">
              <a:solidFill>
                <a:srgbClr val="213B76"/>
              </a:solidFill>
              <a:latin typeface="Myriad Pro" panose="020B0503030403020204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576" y="1305500"/>
            <a:ext cx="9049909" cy="5078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algn="ctr"/>
            <a:r>
              <a:rPr lang="fr-FR" sz="2700" b="1" dirty="0">
                <a:solidFill>
                  <a:srgbClr val="213B76"/>
                </a:solidFill>
                <a:latin typeface="Myriad Pro" panose="020B0503030403020204"/>
              </a:rPr>
              <a:t>Trouve d’autres mots qui veulent dire la même chose</a:t>
            </a:r>
            <a:endParaRPr kumimoji="0" lang="fr-FR" sz="27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4306" y="5781228"/>
            <a:ext cx="8705264" cy="769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algn="ctr"/>
            <a:r>
              <a:rPr lang="fr-FR" sz="2200" b="1" dirty="0">
                <a:solidFill>
                  <a:srgbClr val="213B76"/>
                </a:solidFill>
                <a:latin typeface="Myriad Pro" panose="020B0503030403020204"/>
              </a:rPr>
              <a:t>Et attention aux propositions « </a:t>
            </a:r>
            <a:r>
              <a:rPr lang="fr-FR" sz="2200" b="1" i="1" dirty="0">
                <a:solidFill>
                  <a:srgbClr val="213B76"/>
                </a:solidFill>
                <a:latin typeface="Myriad Pro" panose="020B0503030403020204"/>
              </a:rPr>
              <a:t>trop belles pour être honnêtes</a:t>
            </a:r>
            <a:r>
              <a:rPr lang="fr-FR" sz="2200" b="1" dirty="0">
                <a:solidFill>
                  <a:srgbClr val="213B76"/>
                </a:solidFill>
                <a:latin typeface="Myriad Pro" panose="020B0503030403020204"/>
              </a:rPr>
              <a:t> » </a:t>
            </a:r>
          </a:p>
          <a:p>
            <a:pPr algn="ctr"/>
            <a:r>
              <a:rPr lang="fr-FR" sz="2200" b="1" dirty="0">
                <a:solidFill>
                  <a:srgbClr val="213B76"/>
                </a:solidFill>
                <a:latin typeface="Myriad Pro" panose="020B0503030403020204"/>
              </a:rPr>
              <a:t>Il peut s’agir d’arnaques !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-1" y="4061015"/>
            <a:ext cx="9123167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fr-FR" sz="2000" dirty="0">
                <a:solidFill>
                  <a:srgbClr val="213B76"/>
                </a:solidFill>
                <a:latin typeface="Myriad Pro" panose="020B0503030403020204"/>
              </a:rPr>
              <a:t>Par exemple, pour faire face à un imprévu (précaution) ou financer un projet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176693" y="6282187"/>
            <a:ext cx="2232248" cy="503080"/>
            <a:chOff x="5220072" y="141234"/>
            <a:chExt cx="3870531" cy="1032127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22"/>
            <a:stretch/>
          </p:blipFill>
          <p:spPr>
            <a:xfrm>
              <a:off x="6516232" y="232923"/>
              <a:ext cx="2574371" cy="848747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141234"/>
              <a:ext cx="1296160" cy="1032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927298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/>
          <p:cNvSpPr txBox="1"/>
          <p:nvPr/>
        </p:nvSpPr>
        <p:spPr>
          <a:xfrm>
            <a:off x="749299" y="439737"/>
            <a:ext cx="7135070" cy="553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000" b="1">
                <a:solidFill>
                  <a:srgbClr val="00549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lang="fr-FR" dirty="0">
              <a:solidFill>
                <a:srgbClr val="213B76"/>
              </a:solidFill>
              <a:latin typeface="Myriad Pro" panose="020B0503030403020204"/>
              <a:sym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3472" y="1192119"/>
            <a:ext cx="7594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213B76"/>
                </a:solidFill>
                <a:latin typeface="Myriad Pro" panose="020B0503030403020204"/>
                <a:ea typeface="Arial"/>
                <a:cs typeface="Arial"/>
                <a:sym typeface="Arial"/>
              </a:rPr>
              <a:t>Selon toi, que signifie « </a:t>
            </a:r>
            <a:r>
              <a:rPr lang="fr-FR" sz="2800" b="1" dirty="0">
                <a:solidFill>
                  <a:srgbClr val="E06F17"/>
                </a:solidFill>
                <a:latin typeface="Myriad Pro" panose="020B0503030403020204"/>
                <a:ea typeface="Arial"/>
                <a:cs typeface="Arial"/>
                <a:sym typeface="Arial"/>
              </a:rPr>
              <a:t>taux d’intérêt </a:t>
            </a:r>
            <a:r>
              <a:rPr lang="fr-FR" sz="2800" b="1" dirty="0">
                <a:solidFill>
                  <a:srgbClr val="213B76"/>
                </a:solidFill>
                <a:latin typeface="Myriad Pro" panose="020B0503030403020204"/>
                <a:ea typeface="Arial"/>
                <a:cs typeface="Arial"/>
                <a:sym typeface="Arial"/>
              </a:rPr>
              <a:t>» ? </a:t>
            </a:r>
          </a:p>
        </p:txBody>
      </p:sp>
      <p:sp>
        <p:nvSpPr>
          <p:cNvPr id="13" name="Text Box 2"/>
          <p:cNvSpPr txBox="1">
            <a:spLocks/>
          </p:cNvSpPr>
          <p:nvPr/>
        </p:nvSpPr>
        <p:spPr>
          <a:xfrm>
            <a:off x="50800" y="200437"/>
            <a:ext cx="9042400" cy="6463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005493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fr-FR" sz="3200" dirty="0">
                <a:solidFill>
                  <a:srgbClr val="213B76"/>
                </a:solidFill>
                <a:latin typeface="Myriad Pro" panose="020B0503030403020204"/>
                <a:sym typeface="Helvetica"/>
              </a:rPr>
              <a:t>QU’EST-CE QU’UN TAUX D’INTÉRÊT ?</a:t>
            </a:r>
          </a:p>
        </p:txBody>
      </p:sp>
      <p:sp>
        <p:nvSpPr>
          <p:cNvPr id="15" name="Espace réservé du numéro de diapositive 1"/>
          <p:cNvSpPr>
            <a:spLocks noGrp="1"/>
          </p:cNvSpPr>
          <p:nvPr>
            <p:ph type="sldNum" sz="quarter" idx="2"/>
          </p:nvPr>
        </p:nvSpPr>
        <p:spPr>
          <a:xfrm>
            <a:off x="8424554" y="6395230"/>
            <a:ext cx="262247" cy="276995"/>
          </a:xfrm>
        </p:spPr>
        <p:txBody>
          <a:bodyPr/>
          <a:lstStyle/>
          <a:p>
            <a:fld id="{86CB4B4D-7CA3-9044-876B-883B54F8677D}" type="slidenum">
              <a:rPr lang="fr-FR" smtClean="0">
                <a:solidFill>
                  <a:srgbClr val="213B76"/>
                </a:solidFill>
                <a:latin typeface="Myriad Pro" panose="020B0503030403020204"/>
              </a:rPr>
              <a:t>15</a:t>
            </a:fld>
            <a:endParaRPr lang="fr-FR" dirty="0">
              <a:solidFill>
                <a:srgbClr val="213B76"/>
              </a:solidFill>
              <a:latin typeface="Myriad Pro" panose="020B0503030403020204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323528" y="3941543"/>
            <a:ext cx="8769673" cy="2308324"/>
            <a:chOff x="419144" y="3817209"/>
            <a:chExt cx="8672627" cy="2308324"/>
          </a:xfrm>
        </p:grpSpPr>
        <p:sp>
          <p:nvSpPr>
            <p:cNvPr id="12" name="Rectangle 11"/>
            <p:cNvSpPr/>
            <p:nvPr/>
          </p:nvSpPr>
          <p:spPr>
            <a:xfrm>
              <a:off x="744631" y="3817209"/>
              <a:ext cx="834714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b="1" i="1" dirty="0">
                  <a:solidFill>
                    <a:srgbClr val="E06F17"/>
                  </a:solidFill>
                  <a:latin typeface="Myriad Pro" panose="020B0503030403020204"/>
                  <a:ea typeface="Arial"/>
                  <a:cs typeface="Arial"/>
                </a:rPr>
                <a:t>Question : </a:t>
              </a:r>
            </a:p>
            <a:p>
              <a:r>
                <a:rPr lang="fr-FR" sz="2400" dirty="0">
                  <a:solidFill>
                    <a:srgbClr val="E06F17"/>
                  </a:solidFill>
                  <a:latin typeface="Myriad Pro" panose="020B0503030403020204"/>
                  <a:ea typeface="Arial"/>
                  <a:cs typeface="Arial"/>
                </a:rPr>
                <a:t>12 000 F CFP sont placés pendant 1 an sur un livret d’épargne à 1 % par an</a:t>
              </a:r>
            </a:p>
            <a:p>
              <a:endParaRPr lang="fr-FR" sz="2400" dirty="0">
                <a:solidFill>
                  <a:srgbClr val="E06F17"/>
                </a:solidFill>
                <a:latin typeface="Myriad Pro" panose="020B0503030403020204"/>
                <a:ea typeface="Arial"/>
                <a:cs typeface="Arial"/>
              </a:endParaRPr>
            </a:p>
            <a:p>
              <a:r>
                <a:rPr lang="fr-FR" sz="2400" b="1" dirty="0">
                  <a:solidFill>
                    <a:srgbClr val="E06F17"/>
                  </a:solidFill>
                  <a:latin typeface="Myriad Pro" panose="020B0503030403020204"/>
                  <a:ea typeface="Arial"/>
                  <a:cs typeface="Arial"/>
                </a:rPr>
                <a:t>À la fin de l’année, quelle somme y </a:t>
              </a:r>
              <a:r>
                <a:rPr lang="en-US" sz="2400" b="1" noProof="1">
                  <a:solidFill>
                    <a:srgbClr val="E06F17"/>
                  </a:solidFill>
                  <a:latin typeface="Myriad Pro" panose="020B0503030403020204"/>
                  <a:ea typeface="Arial"/>
                  <a:cs typeface="Arial"/>
                </a:rPr>
                <a:t>aura-t-il</a:t>
              </a:r>
              <a:r>
                <a:rPr lang="fr-FR" sz="2400" b="1" dirty="0">
                  <a:solidFill>
                    <a:srgbClr val="E06F17"/>
                  </a:solidFill>
                  <a:latin typeface="Myriad Pro" panose="020B0503030403020204"/>
                  <a:ea typeface="Arial"/>
                  <a:cs typeface="Arial"/>
                </a:rPr>
                <a:t> sur le livret ?</a:t>
              </a:r>
            </a:p>
            <a:p>
              <a:r>
                <a:rPr lang="fr-FR" sz="2400" b="1" dirty="0">
                  <a:solidFill>
                    <a:srgbClr val="E06F17"/>
                  </a:solidFill>
                  <a:latin typeface="Myriad Pro" panose="020B0503030403020204"/>
                  <a:ea typeface="Arial"/>
                  <a:cs typeface="Arial"/>
                </a:rPr>
                <a:t>Et au bout de deux ans ?</a:t>
              </a:r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44" y="3932105"/>
              <a:ext cx="264424" cy="264424"/>
            </a:xfrm>
            <a:prstGeom prst="rect">
              <a:avLst/>
            </a:prstGeom>
          </p:spPr>
        </p:pic>
      </p:grpSp>
      <p:grpSp>
        <p:nvGrpSpPr>
          <p:cNvPr id="18" name="Groupe 17"/>
          <p:cNvGrpSpPr/>
          <p:nvPr/>
        </p:nvGrpSpPr>
        <p:grpSpPr>
          <a:xfrm>
            <a:off x="323528" y="2083274"/>
            <a:ext cx="8640960" cy="1569660"/>
            <a:chOff x="420574" y="2083274"/>
            <a:chExt cx="8543914" cy="1569660"/>
          </a:xfrm>
        </p:grpSpPr>
        <p:sp>
          <p:nvSpPr>
            <p:cNvPr id="10" name="Rectangle 9"/>
            <p:cNvSpPr/>
            <p:nvPr/>
          </p:nvSpPr>
          <p:spPr>
            <a:xfrm>
              <a:off x="746060" y="2083274"/>
              <a:ext cx="821842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b="1" i="1" dirty="0">
                  <a:solidFill>
                    <a:srgbClr val="213B76"/>
                  </a:solidFill>
                  <a:latin typeface="Myriad Pro" panose="020B0503030403020204"/>
                  <a:cs typeface="Arial"/>
                  <a:sym typeface="Arial"/>
                </a:rPr>
                <a:t>Exemples :</a:t>
              </a:r>
            </a:p>
            <a:p>
              <a:r>
                <a:rPr lang="fr-FR" sz="2400" dirty="0">
                  <a:solidFill>
                    <a:srgbClr val="213B76"/>
                  </a:solidFill>
                  <a:latin typeface="Myriad Pro" panose="020B0503030403020204"/>
                  <a:cs typeface="Arial"/>
                  <a:sym typeface="Arial"/>
                </a:rPr>
                <a:t>Sur un livret d’épargne, l’argent placé rapporte des intérêts.</a:t>
              </a:r>
            </a:p>
            <a:p>
              <a:r>
                <a:rPr lang="fr-FR" sz="2400" dirty="0">
                  <a:solidFill>
                    <a:srgbClr val="213B76"/>
                  </a:solidFill>
                  <a:latin typeface="Myriad Pro" panose="020B0503030403020204"/>
                  <a:ea typeface="Arial"/>
                  <a:cs typeface="Arial"/>
                  <a:sym typeface="Arial"/>
                </a:rPr>
                <a:t>Si la banque prête de l’argent (crédit), on doit lui payer des intérêts.</a:t>
              </a:r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574" y="2200483"/>
              <a:ext cx="262994" cy="262994"/>
            </a:xfrm>
            <a:prstGeom prst="rect">
              <a:avLst/>
            </a:prstGeom>
          </p:spPr>
        </p:pic>
      </p:grpSp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471" y="3658152"/>
            <a:ext cx="725433" cy="725433"/>
          </a:xfrm>
          <a:prstGeom prst="rect">
            <a:avLst/>
          </a:prstGeom>
        </p:spPr>
      </p:pic>
      <p:grpSp>
        <p:nvGrpSpPr>
          <p:cNvPr id="23" name="Groupe 22"/>
          <p:cNvGrpSpPr/>
          <p:nvPr/>
        </p:nvGrpSpPr>
        <p:grpSpPr>
          <a:xfrm>
            <a:off x="176693" y="6282187"/>
            <a:ext cx="2232248" cy="503080"/>
            <a:chOff x="5220072" y="141234"/>
            <a:chExt cx="3870531" cy="1032127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22"/>
            <a:stretch/>
          </p:blipFill>
          <p:spPr>
            <a:xfrm>
              <a:off x="6516232" y="232923"/>
              <a:ext cx="2574371" cy="848747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141234"/>
              <a:ext cx="1296160" cy="1032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9492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Espace réservé du numéro de diapositive 1"/>
          <p:cNvSpPr txBox="1">
            <a:spLocks noGrp="1"/>
          </p:cNvSpPr>
          <p:nvPr>
            <p:ph type="sldNum" sz="quarter" idx="4294967295"/>
          </p:nvPr>
        </p:nvSpPr>
        <p:spPr>
          <a:xfrm>
            <a:off x="8515925" y="6401209"/>
            <a:ext cx="170876" cy="27699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fr-FR" smtClean="0"/>
              <a:t>16</a:t>
            </a:fld>
            <a:endParaRPr lang="fr-FR" dirty="0"/>
          </a:p>
        </p:txBody>
      </p:sp>
      <p:sp>
        <p:nvSpPr>
          <p:cNvPr id="480" name="Titre 2"/>
          <p:cNvSpPr txBox="1"/>
          <p:nvPr/>
        </p:nvSpPr>
        <p:spPr>
          <a:xfrm>
            <a:off x="1259632" y="439737"/>
            <a:ext cx="6912768" cy="553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3000" b="1">
                <a:solidFill>
                  <a:srgbClr val="00549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dirty="0">
                <a:solidFill>
                  <a:srgbClr val="213B76"/>
                </a:solidFill>
              </a:rPr>
              <a:t>Qu’est ce qu’un crédit ?  </a:t>
            </a:r>
          </a:p>
        </p:txBody>
      </p:sp>
      <p:sp>
        <p:nvSpPr>
          <p:cNvPr id="482" name="- le laisser sur ton compte ;"/>
          <p:cNvSpPr txBox="1"/>
          <p:nvPr/>
        </p:nvSpPr>
        <p:spPr>
          <a:xfrm>
            <a:off x="1186365" y="3079212"/>
            <a:ext cx="92394" cy="461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lang="fr-FR" sz="2200" dirty="0"/>
          </a:p>
        </p:txBody>
      </p:sp>
      <p:sp>
        <p:nvSpPr>
          <p:cNvPr id="483" name="- le placer dans un produit financier (épargne)"/>
          <p:cNvSpPr txBox="1"/>
          <p:nvPr/>
        </p:nvSpPr>
        <p:spPr>
          <a:xfrm>
            <a:off x="-900608" y="3346975"/>
            <a:ext cx="92394" cy="461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lang="fr-FR" sz="2200" dirty="0"/>
          </a:p>
        </p:txBody>
      </p:sp>
      <p:sp>
        <p:nvSpPr>
          <p:cNvPr id="485" name="Que peux-tu faire avec cet argent ?"/>
          <p:cNvSpPr txBox="1"/>
          <p:nvPr/>
        </p:nvSpPr>
        <p:spPr>
          <a:xfrm>
            <a:off x="371653" y="1441972"/>
            <a:ext cx="8400694" cy="535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dirty="0"/>
              <a:t>Trouve deux autres mots qui veulent dire la même chose</a:t>
            </a:r>
          </a:p>
        </p:txBody>
      </p:sp>
      <p:sp>
        <p:nvSpPr>
          <p:cNvPr id="486" name="risqué mais qui peut rapporter plus"/>
          <p:cNvSpPr txBox="1"/>
          <p:nvPr/>
        </p:nvSpPr>
        <p:spPr>
          <a:xfrm>
            <a:off x="414645" y="1909753"/>
            <a:ext cx="8740504" cy="4170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sz="2000" dirty="0"/>
              <a:t>Souscrire un crédit, c’est se faire prêter une somme d’argent.</a:t>
            </a:r>
          </a:p>
          <a:p>
            <a:r>
              <a:rPr lang="fr-FR" sz="2000" dirty="0"/>
              <a:t>Il faudra rembourser la somme empruntée (le capital) + des intérêts (le coût du crédit). </a:t>
            </a:r>
          </a:p>
          <a:p>
            <a:r>
              <a:rPr lang="fr-FR" sz="2000" i="1" dirty="0">
                <a:solidFill>
                  <a:srgbClr val="FF0000"/>
                </a:solidFill>
              </a:rPr>
              <a:t>Exemple : quelqu’un emprunte 12 000 F CFP sur un an, à un taux d’intérêt de 5 %. </a:t>
            </a:r>
          </a:p>
          <a:p>
            <a:r>
              <a:rPr lang="fr-FR" sz="2000" i="1" dirty="0">
                <a:solidFill>
                  <a:srgbClr val="FF0000"/>
                </a:solidFill>
              </a:rPr>
              <a:t>Combien devra-t-il rembourser à la fin de l’année ? </a:t>
            </a:r>
          </a:p>
          <a:p>
            <a:r>
              <a:rPr lang="fr-FR" sz="2000" dirty="0"/>
              <a:t>Avant de souscrire un crédit, il faut bien réfléchir (</a:t>
            </a:r>
            <a:r>
              <a:rPr lang="fr-FR" sz="2000" u="sng" dirty="0"/>
              <a:t>en as-tu vraiment besoin ?</a:t>
            </a:r>
            <a:r>
              <a:rPr lang="fr-FR" sz="2000" dirty="0"/>
              <a:t>) et vérifier si tu pourras le rembourser sans te mettre en difficulté (attention au surendettement).</a:t>
            </a:r>
          </a:p>
          <a:p>
            <a:endParaRPr lang="fr-FR" sz="2000" dirty="0"/>
          </a:p>
        </p:txBody>
      </p:sp>
      <p:sp>
        <p:nvSpPr>
          <p:cNvPr id="23" name="- le laisser sur ton compte ;"/>
          <p:cNvSpPr txBox="1"/>
          <p:nvPr/>
        </p:nvSpPr>
        <p:spPr>
          <a:xfrm>
            <a:off x="1186365" y="2627044"/>
            <a:ext cx="92394" cy="461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lang="fr-FR" sz="2200" dirty="0"/>
          </a:p>
        </p:txBody>
      </p:sp>
      <p:grpSp>
        <p:nvGrpSpPr>
          <p:cNvPr id="14" name="Groupe 13"/>
          <p:cNvGrpSpPr/>
          <p:nvPr/>
        </p:nvGrpSpPr>
        <p:grpSpPr>
          <a:xfrm>
            <a:off x="176693" y="6282187"/>
            <a:ext cx="2232248" cy="503080"/>
            <a:chOff x="5220072" y="141234"/>
            <a:chExt cx="3870531" cy="1032127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22"/>
            <a:stretch/>
          </p:blipFill>
          <p:spPr>
            <a:xfrm>
              <a:off x="6516232" y="232923"/>
              <a:ext cx="2574371" cy="848747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141234"/>
              <a:ext cx="1296160" cy="1032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536803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17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07504" y="476672"/>
            <a:ext cx="9433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213B76"/>
                </a:solidFill>
                <a:latin typeface="Myriad Pro" panose="020B0503030403020204"/>
                <a:ea typeface="Arial"/>
                <a:cs typeface="Arial"/>
                <a:sym typeface="Arial"/>
              </a:rPr>
              <a:t>QUELS SONT LES MOYENS DE PAIEMENT ?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1122590"/>
            <a:ext cx="3993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https://www.ieom.fr/nouvelles-pieces/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667" y="1553065"/>
            <a:ext cx="6984155" cy="199090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543969"/>
            <a:ext cx="2819400" cy="16002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5225451"/>
            <a:ext cx="3000375" cy="15525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0" y="3626036"/>
            <a:ext cx="2664296" cy="147023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5583" y="5282414"/>
            <a:ext cx="2858281" cy="149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1387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18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8" y="734364"/>
            <a:ext cx="9022558" cy="5844053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176693" y="6282187"/>
            <a:ext cx="2232248" cy="503080"/>
            <a:chOff x="5220072" y="141234"/>
            <a:chExt cx="3870531" cy="1032127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22"/>
            <a:stretch/>
          </p:blipFill>
          <p:spPr>
            <a:xfrm>
              <a:off x="6516232" y="232923"/>
              <a:ext cx="2574371" cy="848747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141234"/>
              <a:ext cx="1296160" cy="1032127"/>
            </a:xfrm>
            <a:prstGeom prst="rect">
              <a:avLst/>
            </a:prstGeom>
          </p:spPr>
        </p:pic>
      </p:grpSp>
      <p:sp>
        <p:nvSpPr>
          <p:cNvPr id="7" name="Espace réservé du texte 3"/>
          <p:cNvSpPr txBox="1"/>
          <p:nvPr/>
        </p:nvSpPr>
        <p:spPr>
          <a:xfrm>
            <a:off x="101868" y="166457"/>
            <a:ext cx="8953858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 defTabSz="849312">
              <a:defRPr sz="2200" b="1">
                <a:solidFill>
                  <a:srgbClr val="002060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lang="fr-FR" sz="2800" dirty="0">
                <a:solidFill>
                  <a:srgbClr val="213B76"/>
                </a:solidFill>
                <a:latin typeface="Myriad Pro" panose="020B0503030403020204"/>
                <a:cs typeface="Arial" panose="020B0604020202020204" pitchFamily="34" charset="0"/>
              </a:rPr>
              <a:t>L</a:t>
            </a:r>
            <a:r>
              <a:rPr lang="en-US" sz="2800" noProof="1">
                <a:solidFill>
                  <a:srgbClr val="213B76"/>
                </a:solidFill>
                <a:latin typeface="Myriad Pro" panose="020B0503030403020204"/>
                <a:cs typeface="Arial" panose="020B0604020202020204" pitchFamily="34" charset="0"/>
              </a:rPr>
              <a:t>es</a:t>
            </a:r>
            <a:r>
              <a:rPr sz="2800" dirty="0">
                <a:solidFill>
                  <a:srgbClr val="213B76"/>
                </a:solidFill>
                <a:latin typeface="Myriad Pro" panose="020B0503030403020204"/>
                <a:cs typeface="Arial" panose="020B0604020202020204" pitchFamily="34" charset="0"/>
              </a:rPr>
              <a:t> billets et les </a:t>
            </a:r>
            <a:r>
              <a:rPr lang="en-US" sz="2800" noProof="1">
                <a:solidFill>
                  <a:srgbClr val="213B76"/>
                </a:solidFill>
                <a:latin typeface="Myriad Pro" panose="020B0503030403020204"/>
                <a:cs typeface="Arial" panose="020B0604020202020204" pitchFamily="34" charset="0"/>
              </a:rPr>
              <a:t>pièces - </a:t>
            </a:r>
            <a:r>
              <a:rPr lang="fr-FR" sz="2800" dirty="0">
                <a:solidFill>
                  <a:srgbClr val="E06F17"/>
                </a:solidFill>
                <a:latin typeface="Myriad Pro" panose="020B0503030403020204"/>
              </a:rPr>
              <a:t>Les </a:t>
            </a:r>
            <a:r>
              <a:rPr lang="fr-FR" sz="2800" noProof="1">
                <a:solidFill>
                  <a:srgbClr val="E06F17"/>
                </a:solidFill>
                <a:latin typeface="Myriad Pro" panose="020B0503030403020204"/>
              </a:rPr>
              <a:t>signes</a:t>
            </a:r>
            <a:r>
              <a:rPr lang="fr-FR" sz="2800" dirty="0">
                <a:solidFill>
                  <a:srgbClr val="E06F17"/>
                </a:solidFill>
                <a:latin typeface="Myriad Pro" panose="020B0503030403020204"/>
              </a:rPr>
              <a:t> de sécurité</a:t>
            </a:r>
            <a:endParaRPr lang="en-US" sz="2800" noProof="1">
              <a:solidFill>
                <a:srgbClr val="213B76"/>
              </a:solidFill>
              <a:latin typeface="Myriad Pro" panose="020B050303040302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68465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Espace réservé du texte 3"/>
          <p:cNvSpPr txBox="1"/>
          <p:nvPr/>
        </p:nvSpPr>
        <p:spPr>
          <a:xfrm>
            <a:off x="195262" y="966165"/>
            <a:ext cx="4320480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sz="2800" dirty="0">
                <a:solidFill>
                  <a:srgbClr val="E06F17"/>
                </a:solidFill>
                <a:latin typeface="Myriad Pro" panose="020B0503030403020204"/>
              </a:rPr>
              <a:t>Le chèque</a:t>
            </a:r>
          </a:p>
        </p:txBody>
      </p:sp>
      <p:sp>
        <p:nvSpPr>
          <p:cNvPr id="651" name="Les banques"/>
          <p:cNvSpPr txBox="1"/>
          <p:nvPr/>
        </p:nvSpPr>
        <p:spPr>
          <a:xfrm>
            <a:off x="755576" y="2145708"/>
            <a:ext cx="7185050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indent="528637" algn="just" defTabSz="766762">
              <a:spcBef>
                <a:spcPts val="400"/>
              </a:spcBef>
              <a:defRPr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>
              <a:lnSpc>
                <a:spcPct val="120000"/>
              </a:lnSpc>
              <a:spcBef>
                <a:spcPts val="0"/>
              </a:spcBef>
              <a:defRPr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b="0" dirty="0">
                <a:solidFill>
                  <a:srgbClr val="213B76"/>
                </a:solidFill>
                <a:latin typeface="Myriad Pro" panose="020B0503030403020204"/>
              </a:rPr>
              <a:t>C’est donner par écrit l’ordre à sa banque de payer une somme à un  bénéficiaire.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55576" y="3582883"/>
            <a:ext cx="1618851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fr-FR" sz="2000" dirty="0">
                <a:solidFill>
                  <a:srgbClr val="213B76"/>
                </a:solidFill>
                <a:latin typeface="Myriad Pro" panose="020B0503030403020204"/>
                <a:ea typeface="Arial"/>
                <a:cs typeface="Arial"/>
                <a:sym typeface="Arial"/>
              </a:rPr>
              <a:t>Les banques</a:t>
            </a:r>
          </a:p>
        </p:txBody>
      </p:sp>
      <p:sp>
        <p:nvSpPr>
          <p:cNvPr id="16" name="Text Box 2"/>
          <p:cNvSpPr txBox="1">
            <a:spLocks/>
          </p:cNvSpPr>
          <p:nvPr/>
        </p:nvSpPr>
        <p:spPr>
          <a:xfrm>
            <a:off x="50800" y="200437"/>
            <a:ext cx="9042400" cy="6463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005493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fr-FR" sz="3200" dirty="0">
                <a:solidFill>
                  <a:srgbClr val="213B76"/>
                </a:solidFill>
                <a:latin typeface="Myriad Pro" panose="020B0503030403020204"/>
              </a:rPr>
              <a:t>QUELS SONT LES MOYENS DE PAIEMENT ?</a:t>
            </a:r>
          </a:p>
        </p:txBody>
      </p:sp>
      <p:sp>
        <p:nvSpPr>
          <p:cNvPr id="19" name="Espace réservé du numéro de diapositive 1"/>
          <p:cNvSpPr>
            <a:spLocks noGrp="1"/>
          </p:cNvSpPr>
          <p:nvPr>
            <p:ph type="sldNum" sz="quarter" idx="2"/>
          </p:nvPr>
        </p:nvSpPr>
        <p:spPr>
          <a:xfrm>
            <a:off x="8424554" y="6395230"/>
            <a:ext cx="262247" cy="276995"/>
          </a:xfrm>
        </p:spPr>
        <p:txBody>
          <a:bodyPr/>
          <a:lstStyle/>
          <a:p>
            <a:fld id="{86CB4B4D-7CA3-9044-876B-883B54F8677D}" type="slidenum">
              <a:rPr lang="fr-FR" smtClean="0">
                <a:solidFill>
                  <a:srgbClr val="213B76"/>
                </a:solidFill>
                <a:latin typeface="Myriad Pro" panose="020B0503030403020204"/>
              </a:rPr>
              <a:t>19</a:t>
            </a:fld>
            <a:endParaRPr lang="fr-FR" dirty="0">
              <a:solidFill>
                <a:srgbClr val="213B76"/>
              </a:solidFill>
              <a:latin typeface="Myriad Pro" panose="020B0503030403020204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290118" y="4159124"/>
            <a:ext cx="8657379" cy="2107245"/>
            <a:chOff x="290118" y="4159124"/>
            <a:chExt cx="8657379" cy="2107245"/>
          </a:xfrm>
        </p:grpSpPr>
        <p:sp>
          <p:nvSpPr>
            <p:cNvPr id="4" name="ZoneTexte 3"/>
            <p:cNvSpPr txBox="1"/>
            <p:nvPr/>
          </p:nvSpPr>
          <p:spPr>
            <a:xfrm>
              <a:off x="290118" y="4658751"/>
              <a:ext cx="1977626" cy="11079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2200" b="1" i="1" u="none" strike="noStrike" cap="none" spc="0" normalizeH="0" baseline="0" dirty="0">
                  <a:ln>
                    <a:noFill/>
                  </a:ln>
                  <a:solidFill>
                    <a:srgbClr val="213B76"/>
                  </a:solidFill>
                  <a:effectLst/>
                  <a:uFillTx/>
                  <a:latin typeface="Myriad Pro" panose="020B0503030403020204"/>
                  <a:cs typeface="Arial" panose="020B0604020202020204" pitchFamily="34" charset="0"/>
                  <a:sym typeface="Helvetica"/>
                </a:rPr>
                <a:t>Exercice</a:t>
              </a:r>
              <a:r>
                <a:rPr kumimoji="0" lang="fr-FR" sz="2200" b="1" i="1" u="none" strike="noStrike" cap="none" spc="0" normalizeH="0" dirty="0">
                  <a:ln>
                    <a:noFill/>
                  </a:ln>
                  <a:solidFill>
                    <a:srgbClr val="213B76"/>
                  </a:solidFill>
                  <a:effectLst/>
                  <a:uFillTx/>
                  <a:latin typeface="Myriad Pro" panose="020B0503030403020204"/>
                  <a:cs typeface="Arial" panose="020B0604020202020204" pitchFamily="34" charset="0"/>
                  <a:sym typeface="Helvetica"/>
                </a:rPr>
                <a:t> : 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2200" i="0" u="none" strike="noStrike" cap="none" spc="0" normalizeH="0" dirty="0">
                  <a:ln>
                    <a:noFill/>
                  </a:ln>
                  <a:solidFill>
                    <a:srgbClr val="213B76"/>
                  </a:solidFill>
                  <a:effectLst/>
                  <a:uFillTx/>
                  <a:latin typeface="Myriad Pro" panose="020B0503030403020204"/>
                  <a:cs typeface="Arial" panose="020B0604020202020204" pitchFamily="34" charset="0"/>
                  <a:sym typeface="Helvetica"/>
                </a:rPr>
                <a:t>Bien remplir un 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2200" i="0" u="none" strike="noStrike" cap="none" spc="0" normalizeH="0" dirty="0">
                  <a:ln>
                    <a:noFill/>
                  </a:ln>
                  <a:solidFill>
                    <a:srgbClr val="213B76"/>
                  </a:solidFill>
                  <a:effectLst/>
                  <a:uFillTx/>
                  <a:latin typeface="Myriad Pro" panose="020B0503030403020204"/>
                  <a:cs typeface="Arial" panose="020B0604020202020204" pitchFamily="34" charset="0"/>
                  <a:sym typeface="Helvetica"/>
                </a:rPr>
                <a:t>chèque</a:t>
              </a:r>
              <a:endParaRPr kumimoji="0" lang="fr-FR" sz="2200" i="0" u="none" strike="noStrike" cap="none" spc="0" normalizeH="0" baseline="0" dirty="0">
                <a:ln>
                  <a:noFill/>
                </a:ln>
                <a:solidFill>
                  <a:srgbClr val="213B76"/>
                </a:solidFill>
                <a:effectLst/>
                <a:uFillTx/>
                <a:latin typeface="Myriad Pro" panose="020B0503030403020204"/>
                <a:cs typeface="Arial" panose="020B0604020202020204" pitchFamily="34" charset="0"/>
                <a:sym typeface="Helvetica"/>
              </a:endParaRPr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4159124"/>
              <a:ext cx="6319713" cy="2107245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/>
        </p:nvGrpSpPr>
        <p:grpSpPr>
          <a:xfrm>
            <a:off x="255166" y="1618566"/>
            <a:ext cx="6337338" cy="494747"/>
            <a:chOff x="255166" y="1618566"/>
            <a:chExt cx="6337338" cy="494747"/>
          </a:xfrm>
        </p:grpSpPr>
        <p:sp>
          <p:nvSpPr>
            <p:cNvPr id="650" name="donner par écrit l’ordre à sa banque de payer…"/>
            <p:cNvSpPr txBox="1"/>
            <p:nvPr/>
          </p:nvSpPr>
          <p:spPr>
            <a:xfrm>
              <a:off x="704692" y="1618566"/>
              <a:ext cx="5887812" cy="49474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>
              <a:spAutoFit/>
            </a:bodyPr>
            <a:lstStyle/>
            <a:p>
              <a:pPr defTabSz="766762">
                <a:lnSpc>
                  <a:spcPct val="120000"/>
                </a:lnSpc>
                <a:defRPr sz="2000" b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fr-FR" sz="2400" dirty="0">
                  <a:solidFill>
                    <a:srgbClr val="213B76"/>
                  </a:solidFill>
                  <a:latin typeface="Myriad Pro" panose="020B0503030403020204"/>
                </a:rPr>
                <a:t>Que signifie faire un chèque ?                                   </a:t>
              </a:r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166" y="1737200"/>
              <a:ext cx="296930" cy="296930"/>
            </a:xfrm>
            <a:prstGeom prst="rect">
              <a:avLst/>
            </a:prstGeom>
          </p:spPr>
        </p:pic>
      </p:grpSp>
      <p:grpSp>
        <p:nvGrpSpPr>
          <p:cNvPr id="8" name="Groupe 7"/>
          <p:cNvGrpSpPr/>
          <p:nvPr/>
        </p:nvGrpSpPr>
        <p:grpSpPr>
          <a:xfrm>
            <a:off x="255166" y="3063983"/>
            <a:ext cx="6171883" cy="461661"/>
            <a:chOff x="255166" y="3063983"/>
            <a:chExt cx="6171883" cy="461661"/>
          </a:xfrm>
        </p:grpSpPr>
        <p:sp>
          <p:nvSpPr>
            <p:cNvPr id="647" name="Groupe"/>
            <p:cNvSpPr txBox="1"/>
            <p:nvPr/>
          </p:nvSpPr>
          <p:spPr>
            <a:xfrm>
              <a:off x="724109" y="3063983"/>
              <a:ext cx="5702940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indent="528637" algn="just" defTabSz="766762">
                <a:spcBef>
                  <a:spcPts val="400"/>
                </a:spcBef>
                <a:defRPr sz="2000" b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indent="0">
                <a:spcBef>
                  <a:spcPts val="0"/>
                </a:spcBef>
              </a:pPr>
              <a:r>
                <a:rPr lang="fr-FR" sz="2400" dirty="0">
                  <a:solidFill>
                    <a:srgbClr val="213B76"/>
                  </a:solidFill>
                  <a:latin typeface="Myriad Pro" panose="020B0503030403020204"/>
                </a:rPr>
                <a:t>Qui fournit les carnets de chèques ?</a:t>
              </a: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166" y="3146348"/>
              <a:ext cx="296930" cy="296930"/>
            </a:xfrm>
            <a:prstGeom prst="rect">
              <a:avLst/>
            </a:prstGeom>
          </p:spPr>
        </p:pic>
      </p:grpSp>
      <p:grpSp>
        <p:nvGrpSpPr>
          <p:cNvPr id="21" name="Groupe 20"/>
          <p:cNvGrpSpPr/>
          <p:nvPr/>
        </p:nvGrpSpPr>
        <p:grpSpPr>
          <a:xfrm>
            <a:off x="176693" y="6282187"/>
            <a:ext cx="2232248" cy="503080"/>
            <a:chOff x="5220072" y="141234"/>
            <a:chExt cx="3870531" cy="1032127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22"/>
            <a:stretch/>
          </p:blipFill>
          <p:spPr>
            <a:xfrm>
              <a:off x="6516232" y="232923"/>
              <a:ext cx="2574371" cy="848747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141234"/>
              <a:ext cx="1296160" cy="1032127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5908428" y="5373216"/>
            <a:ext cx="823812" cy="33855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0" i="0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Brush Script MT" panose="03060802040406070304" pitchFamily="66" charset="0"/>
                <a:sym typeface="Helvetica"/>
              </a:rPr>
              <a:t>Papeete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95936" y="4627952"/>
            <a:ext cx="2952328" cy="33855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0" i="0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Brush Script MT" panose="03060802040406070304" pitchFamily="66" charset="0"/>
                <a:sym typeface="Helvetica"/>
              </a:rPr>
              <a:t>Cinq mille cinq cents francs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164288" y="4825877"/>
            <a:ext cx="1620000" cy="33855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300" b="1" i="0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Helvetica"/>
              </a:rPr>
              <a:t>XPF</a:t>
            </a:r>
            <a:r>
              <a:rPr kumimoji="0" lang="fr-FR" sz="1200" b="1" i="0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   </a:t>
            </a:r>
            <a:r>
              <a:rPr kumimoji="0" lang="fr-FR" sz="1600" b="0" i="0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 </a:t>
            </a:r>
            <a:r>
              <a:rPr lang="fr-FR" sz="1600" dirty="0">
                <a:latin typeface="Brush Script MT" panose="03060802040406070304" pitchFamily="66" charset="0"/>
              </a:rPr>
              <a:t>5 500 </a:t>
            </a:r>
            <a:endParaRPr kumimoji="0" lang="fr-FR" sz="1600" b="0" i="0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Brush Script MT" panose="03060802040406070304" pitchFamily="66" charset="0"/>
              <a:sym typeface="Helvetic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83968" y="5556410"/>
            <a:ext cx="972000" cy="461661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John DUPOND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latin typeface="+mn-lt"/>
              </a:rPr>
              <a:t>00 rue de la banque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98000 PAPEETE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71800" y="5451997"/>
            <a:ext cx="1152128" cy="184662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Payable en Polynésie française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3317" y="4221136"/>
            <a:ext cx="740571" cy="432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" grpId="0" animBg="1"/>
      <p:bldP spid="651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2"/>
          <p:cNvSpPr txBox="1"/>
          <p:nvPr/>
        </p:nvSpPr>
        <p:spPr>
          <a:xfrm>
            <a:off x="1475656" y="1672858"/>
            <a:ext cx="6192688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>
              <a:defRPr sz="1200" b="1">
                <a:solidFill>
                  <a:srgbClr val="00549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fr-FR" sz="4000" dirty="0">
                <a:solidFill>
                  <a:srgbClr val="213B76"/>
                </a:solidFill>
                <a:latin typeface="Myriad Pro"/>
              </a:rPr>
              <a:t>PREMIÈRE PARTIE</a:t>
            </a:r>
          </a:p>
        </p:txBody>
      </p:sp>
      <p:sp>
        <p:nvSpPr>
          <p:cNvPr id="8" name="ZoneTexte 2"/>
          <p:cNvSpPr txBox="1"/>
          <p:nvPr/>
        </p:nvSpPr>
        <p:spPr>
          <a:xfrm>
            <a:off x="1475656" y="3112186"/>
            <a:ext cx="6192688" cy="14465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>
              <a:defRPr sz="1200" b="1">
                <a:solidFill>
                  <a:srgbClr val="00549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fr-FR" sz="3200" b="0" dirty="0">
                <a:solidFill>
                  <a:srgbClr val="213B76"/>
                </a:solidFill>
                <a:latin typeface="Myriad Pro" panose="020B0503030403020204"/>
              </a:rPr>
              <a:t>Éducation budgétaire</a:t>
            </a:r>
          </a:p>
          <a:p>
            <a:pPr algn="ctr"/>
            <a:endParaRPr lang="fr-FR" sz="3200" b="0" dirty="0">
              <a:solidFill>
                <a:srgbClr val="213B76"/>
              </a:solidFill>
              <a:latin typeface="Myriad Pro" panose="020B0503030403020204"/>
            </a:endParaRPr>
          </a:p>
          <a:p>
            <a:pPr algn="ctr"/>
            <a:r>
              <a:rPr lang="fr-FR" sz="2400" b="0" dirty="0">
                <a:solidFill>
                  <a:srgbClr val="213B76"/>
                </a:solidFill>
                <a:latin typeface="Myriad Pro" panose="020B0503030403020204"/>
              </a:rPr>
              <a:t>et compte bancaire 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3635896" y="2780928"/>
            <a:ext cx="1872208" cy="0"/>
          </a:xfrm>
          <a:prstGeom prst="line">
            <a:avLst/>
          </a:prstGeom>
          <a:noFill/>
          <a:ln w="25400" cap="flat">
            <a:solidFill>
              <a:srgbClr val="213B76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26960321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Espace réservé du texte 3"/>
          <p:cNvSpPr txBox="1"/>
          <p:nvPr/>
        </p:nvSpPr>
        <p:spPr>
          <a:xfrm>
            <a:off x="358775" y="969455"/>
            <a:ext cx="8426451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400" b="1">
                <a:solidFill>
                  <a:srgbClr val="CA226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rgbClr val="E06F17"/>
                </a:solidFill>
                <a:latin typeface="Myriad Pro" panose="020B0503030403020204"/>
              </a:rPr>
              <a:t>La carte </a:t>
            </a:r>
            <a:r>
              <a:rPr lang="en-US" noProof="1">
                <a:solidFill>
                  <a:srgbClr val="E06F17"/>
                </a:solidFill>
                <a:latin typeface="Myriad Pro" panose="020B0503030403020204"/>
              </a:rPr>
              <a:t>bancaire</a:t>
            </a:r>
            <a:r>
              <a:rPr dirty="0">
                <a:solidFill>
                  <a:srgbClr val="E06F17"/>
                </a:solidFill>
                <a:latin typeface="Myriad Pro" panose="020B0503030403020204"/>
              </a:rPr>
              <a:t> - </a:t>
            </a:r>
            <a:r>
              <a:rPr dirty="0">
                <a:solidFill>
                  <a:srgbClr val="213B76"/>
                </a:solidFill>
                <a:latin typeface="Myriad Pro" panose="020B0503030403020204"/>
              </a:rPr>
              <a:t>Comment </a:t>
            </a:r>
            <a:r>
              <a:rPr lang="en-US" noProof="1">
                <a:solidFill>
                  <a:srgbClr val="213B76"/>
                </a:solidFill>
                <a:latin typeface="Myriad Pro" panose="020B0503030403020204"/>
              </a:rPr>
              <a:t>bien</a:t>
            </a:r>
            <a:r>
              <a:rPr dirty="0">
                <a:solidFill>
                  <a:srgbClr val="213B76"/>
                </a:solidFill>
                <a:latin typeface="Myriad Pro" panose="020B0503030403020204"/>
              </a:rPr>
              <a:t> </a:t>
            </a:r>
            <a:r>
              <a:rPr lang="en-US" noProof="1">
                <a:solidFill>
                  <a:srgbClr val="213B76"/>
                </a:solidFill>
                <a:latin typeface="Myriad Pro" panose="020B0503030403020204"/>
              </a:rPr>
              <a:t>l’utiliser</a:t>
            </a:r>
            <a:r>
              <a:rPr dirty="0">
                <a:solidFill>
                  <a:srgbClr val="213B76"/>
                </a:solidFill>
                <a:latin typeface="Myriad Pro" panose="020B0503030403020204"/>
              </a:rPr>
              <a:t> ?</a:t>
            </a:r>
          </a:p>
        </p:txBody>
      </p:sp>
      <p:sp>
        <p:nvSpPr>
          <p:cNvPr id="12" name="Text Box 2"/>
          <p:cNvSpPr txBox="1">
            <a:spLocks/>
          </p:cNvSpPr>
          <p:nvPr/>
        </p:nvSpPr>
        <p:spPr>
          <a:xfrm>
            <a:off x="50800" y="200437"/>
            <a:ext cx="9042400" cy="6463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005493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fr-FR" sz="3200" dirty="0">
                <a:solidFill>
                  <a:srgbClr val="213B76"/>
                </a:solidFill>
                <a:latin typeface="Myriad Pro" panose="020B0503030403020204"/>
              </a:rPr>
              <a:t>QUELS SONT LES MOYENS DE PAIEMENT ?</a:t>
            </a:r>
          </a:p>
        </p:txBody>
      </p:sp>
      <p:sp>
        <p:nvSpPr>
          <p:cNvPr id="15" name="Espace réservé du numéro de diapositive 1"/>
          <p:cNvSpPr>
            <a:spLocks noGrp="1"/>
          </p:cNvSpPr>
          <p:nvPr>
            <p:ph type="sldNum" sz="quarter" idx="2"/>
          </p:nvPr>
        </p:nvSpPr>
        <p:spPr>
          <a:xfrm>
            <a:off x="8424554" y="6395230"/>
            <a:ext cx="262247" cy="276995"/>
          </a:xfrm>
        </p:spPr>
        <p:txBody>
          <a:bodyPr/>
          <a:lstStyle/>
          <a:p>
            <a:fld id="{86CB4B4D-7CA3-9044-876B-883B54F8677D}" type="slidenum">
              <a:rPr lang="fr-FR" smtClean="0">
                <a:solidFill>
                  <a:srgbClr val="213B76"/>
                </a:solidFill>
                <a:latin typeface="Myriad Pro" panose="020B0503030403020204"/>
              </a:rPr>
              <a:t>20</a:t>
            </a:fld>
            <a:endParaRPr lang="fr-FR" dirty="0">
              <a:solidFill>
                <a:srgbClr val="213B76"/>
              </a:solidFill>
              <a:latin typeface="Myriad Pro" panose="020B0503030403020204"/>
            </a:endParaRPr>
          </a:p>
        </p:txBody>
      </p:sp>
      <p:grpSp>
        <p:nvGrpSpPr>
          <p:cNvPr id="709" name="Groupe 708"/>
          <p:cNvGrpSpPr/>
          <p:nvPr/>
        </p:nvGrpSpPr>
        <p:grpSpPr>
          <a:xfrm>
            <a:off x="230684" y="1645053"/>
            <a:ext cx="8682632" cy="4479769"/>
            <a:chOff x="306755" y="1645053"/>
            <a:chExt cx="8682632" cy="4479769"/>
          </a:xfrm>
        </p:grpSpPr>
        <p:sp>
          <p:nvSpPr>
            <p:cNvPr id="3" name="ZoneTexte 2"/>
            <p:cNvSpPr txBox="1"/>
            <p:nvPr/>
          </p:nvSpPr>
          <p:spPr>
            <a:xfrm>
              <a:off x="319524" y="1645053"/>
              <a:ext cx="2517492" cy="400105"/>
            </a:xfrm>
            <a:prstGeom prst="rect">
              <a:avLst/>
            </a:prstGeom>
            <a:noFill/>
            <a:ln w="38100" cap="flat">
              <a:solidFill>
                <a:srgbClr val="C9236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spc="0" normalizeH="0" baseline="0" dirty="0">
                  <a:ln>
                    <a:noFill/>
                  </a:ln>
                  <a:solidFill>
                    <a:srgbClr val="C92360"/>
                  </a:solidFill>
                  <a:effectLst/>
                  <a:uFillTx/>
                  <a:latin typeface="Myriad Pro" panose="020B0503030403020204"/>
                  <a:sym typeface="Helvetica"/>
                </a:rPr>
                <a:t>Puce électronique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3393735" y="1723925"/>
              <a:ext cx="2277568" cy="400105"/>
            </a:xfrm>
            <a:prstGeom prst="rect">
              <a:avLst/>
            </a:prstGeom>
            <a:noFill/>
            <a:ln w="38100" cap="flat">
              <a:solidFill>
                <a:srgbClr val="C9236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spc="0" normalizeH="0" baseline="0" dirty="0">
                  <a:ln>
                    <a:noFill/>
                  </a:ln>
                  <a:solidFill>
                    <a:srgbClr val="C92360"/>
                  </a:solidFill>
                  <a:effectLst/>
                  <a:uFillTx/>
                  <a:latin typeface="Myriad Pro" panose="020B0503030403020204"/>
                  <a:sym typeface="Helvetica"/>
                </a:rPr>
                <a:t>Numéro de carte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2653712" y="5293140"/>
              <a:ext cx="2537406" cy="400105"/>
            </a:xfrm>
            <a:prstGeom prst="rect">
              <a:avLst/>
            </a:prstGeom>
            <a:noFill/>
            <a:ln w="38100" cap="flat">
              <a:solidFill>
                <a:srgbClr val="C9236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spc="0" normalizeH="0" baseline="0" dirty="0">
                  <a:ln>
                    <a:noFill/>
                  </a:ln>
                  <a:solidFill>
                    <a:srgbClr val="C92360"/>
                  </a:solidFill>
                  <a:effectLst/>
                  <a:uFillTx/>
                  <a:latin typeface="Myriad Pro" panose="020B0503030403020204"/>
                  <a:sym typeface="Helvetica"/>
                </a:rPr>
                <a:t>Date d’expiration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5580112" y="5403444"/>
              <a:ext cx="3106689" cy="707882"/>
            </a:xfrm>
            <a:prstGeom prst="rect">
              <a:avLst/>
            </a:prstGeom>
            <a:noFill/>
            <a:ln w="38100" cap="flat">
              <a:solidFill>
                <a:srgbClr val="C9236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C92360"/>
                  </a:solidFill>
                  <a:latin typeface="Myriad Pro" panose="020B0503030403020204"/>
                </a:rPr>
                <a:t>cryptogramme visuel et signature  </a:t>
              </a:r>
              <a:endParaRPr kumimoji="0" lang="fr-FR" sz="2000" b="1" i="0" u="none" strike="noStrike" cap="none" spc="0" normalizeH="0" baseline="0" dirty="0">
                <a:ln>
                  <a:noFill/>
                </a:ln>
                <a:solidFill>
                  <a:srgbClr val="C92360"/>
                </a:solidFill>
                <a:effectLst/>
                <a:uFillTx/>
                <a:latin typeface="Myriad Pro" panose="020B0503030403020204"/>
                <a:sym typeface="Helvetica"/>
              </a:endParaRPr>
            </a:p>
          </p:txBody>
        </p:sp>
        <p:grpSp>
          <p:nvGrpSpPr>
            <p:cNvPr id="19" name="Groupe 18"/>
            <p:cNvGrpSpPr/>
            <p:nvPr/>
          </p:nvGrpSpPr>
          <p:grpSpPr>
            <a:xfrm>
              <a:off x="306755" y="2406739"/>
              <a:ext cx="8682632" cy="2674628"/>
              <a:chOff x="1143000" y="1981200"/>
              <a:chExt cx="4736162" cy="1462088"/>
            </a:xfrm>
          </p:grpSpPr>
          <p:pic>
            <p:nvPicPr>
              <p:cNvPr id="20" name="Image 1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473" t="44582" r="29319" b="932"/>
              <a:stretch/>
            </p:blipFill>
            <p:spPr>
              <a:xfrm>
                <a:off x="1143000" y="1981200"/>
                <a:ext cx="2305050" cy="1462088"/>
              </a:xfrm>
              <a:prstGeom prst="rect">
                <a:avLst/>
              </a:prstGeom>
            </p:spPr>
          </p:pic>
          <p:pic>
            <p:nvPicPr>
              <p:cNvPr id="21" name="Imag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691" t="45647" r="101" b="-133"/>
              <a:stretch/>
            </p:blipFill>
            <p:spPr>
              <a:xfrm>
                <a:off x="3574112" y="1981200"/>
                <a:ext cx="2305050" cy="1462088"/>
              </a:xfrm>
              <a:prstGeom prst="rect">
                <a:avLst/>
              </a:prstGeom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4932040" y="3214676"/>
              <a:ext cx="2952328" cy="360040"/>
            </a:xfrm>
            <a:prstGeom prst="rect">
              <a:avLst/>
            </a:prstGeom>
            <a:noFill/>
            <a:ln w="38100" cap="flat">
              <a:solidFill>
                <a:srgbClr val="C9236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  <p:cxnSp>
          <p:nvCxnSpPr>
            <p:cNvPr id="7" name="Connecteur droit avec flèche 6"/>
            <p:cNvCxnSpPr/>
            <p:nvPr/>
          </p:nvCxnSpPr>
          <p:spPr>
            <a:xfrm>
              <a:off x="7596336" y="3574716"/>
              <a:ext cx="0" cy="1718424"/>
            </a:xfrm>
            <a:prstGeom prst="straightConnector1">
              <a:avLst/>
            </a:prstGeom>
            <a:noFill/>
            <a:ln w="38100" cap="flat">
              <a:solidFill>
                <a:srgbClr val="C92360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9" name="Rectangle 28"/>
            <p:cNvSpPr/>
            <p:nvPr/>
          </p:nvSpPr>
          <p:spPr>
            <a:xfrm>
              <a:off x="483241" y="4589348"/>
              <a:ext cx="2952328" cy="360040"/>
            </a:xfrm>
            <a:prstGeom prst="rect">
              <a:avLst/>
            </a:prstGeom>
            <a:noFill/>
            <a:ln w="38100" cap="flat">
              <a:solidFill>
                <a:srgbClr val="C9236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 flipH="1">
              <a:off x="755576" y="4949388"/>
              <a:ext cx="8533" cy="711860"/>
            </a:xfrm>
            <a:prstGeom prst="straightConnector1">
              <a:avLst/>
            </a:prstGeom>
            <a:noFill/>
            <a:ln w="38100" cap="flat">
              <a:solidFill>
                <a:srgbClr val="C92360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1" name="ZoneTexte 30"/>
            <p:cNvSpPr txBox="1"/>
            <p:nvPr/>
          </p:nvSpPr>
          <p:spPr>
            <a:xfrm>
              <a:off x="330791" y="5724717"/>
              <a:ext cx="2082483" cy="400105"/>
            </a:xfrm>
            <a:prstGeom prst="rect">
              <a:avLst/>
            </a:prstGeom>
            <a:noFill/>
            <a:ln w="38100" cap="flat">
              <a:solidFill>
                <a:srgbClr val="C9236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spc="0" normalizeH="0" baseline="0" dirty="0">
                  <a:ln>
                    <a:noFill/>
                  </a:ln>
                  <a:solidFill>
                    <a:srgbClr val="C92360"/>
                  </a:solidFill>
                  <a:effectLst/>
                  <a:uFillTx/>
                  <a:latin typeface="Myriad Pro" panose="020B0503030403020204"/>
                  <a:sym typeface="Helvetica"/>
                </a:rPr>
                <a:t>Nom du titulaire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733238" y="4197574"/>
              <a:ext cx="750530" cy="391774"/>
            </a:xfrm>
            <a:prstGeom prst="rect">
              <a:avLst/>
            </a:prstGeom>
            <a:noFill/>
            <a:ln w="38100" cap="flat">
              <a:solidFill>
                <a:srgbClr val="C9236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  <p:cxnSp>
          <p:nvCxnSpPr>
            <p:cNvPr id="34" name="Connecteur droit avec flèche 33"/>
            <p:cNvCxnSpPr>
              <a:stCxn id="33" idx="3"/>
            </p:cNvCxnSpPr>
            <p:nvPr/>
          </p:nvCxnSpPr>
          <p:spPr>
            <a:xfrm>
              <a:off x="2483768" y="4393461"/>
              <a:ext cx="701595" cy="842766"/>
            </a:xfrm>
            <a:prstGeom prst="straightConnector1">
              <a:avLst/>
            </a:prstGeom>
            <a:noFill/>
            <a:ln w="38100" cap="flat">
              <a:solidFill>
                <a:srgbClr val="C92360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5" name="Rectangle 34"/>
            <p:cNvSpPr/>
            <p:nvPr/>
          </p:nvSpPr>
          <p:spPr>
            <a:xfrm>
              <a:off x="467544" y="3789538"/>
              <a:ext cx="3987522" cy="360040"/>
            </a:xfrm>
            <a:prstGeom prst="rect">
              <a:avLst/>
            </a:prstGeom>
            <a:noFill/>
            <a:ln w="38100" cap="flat">
              <a:solidFill>
                <a:srgbClr val="C9236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  <p:cxnSp>
          <p:nvCxnSpPr>
            <p:cNvPr id="36" name="Connecteur droit avec flèche 35"/>
            <p:cNvCxnSpPr/>
            <p:nvPr/>
          </p:nvCxnSpPr>
          <p:spPr>
            <a:xfrm flipV="1">
              <a:off x="2051720" y="2204864"/>
              <a:ext cx="1383849" cy="1584675"/>
            </a:xfrm>
            <a:prstGeom prst="straightConnector1">
              <a:avLst/>
            </a:prstGeom>
            <a:noFill/>
            <a:ln w="38100" cap="flat">
              <a:solidFill>
                <a:srgbClr val="C92360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8" name="Rectangle 37"/>
            <p:cNvSpPr/>
            <p:nvPr/>
          </p:nvSpPr>
          <p:spPr>
            <a:xfrm>
              <a:off x="385689" y="2991103"/>
              <a:ext cx="756841" cy="728756"/>
            </a:xfrm>
            <a:prstGeom prst="rect">
              <a:avLst/>
            </a:prstGeom>
            <a:noFill/>
            <a:ln w="38100" cap="flat">
              <a:solidFill>
                <a:srgbClr val="C9236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  <p:cxnSp>
          <p:nvCxnSpPr>
            <p:cNvPr id="42" name="Connecteur droit avec flèche 41"/>
            <p:cNvCxnSpPr/>
            <p:nvPr/>
          </p:nvCxnSpPr>
          <p:spPr>
            <a:xfrm flipV="1">
              <a:off x="667871" y="2074466"/>
              <a:ext cx="453742" cy="935079"/>
            </a:xfrm>
            <a:prstGeom prst="straightConnector1">
              <a:avLst/>
            </a:prstGeom>
            <a:noFill/>
            <a:ln w="38100" cap="flat">
              <a:solidFill>
                <a:srgbClr val="C92360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0" name="Groupe 39"/>
          <p:cNvGrpSpPr/>
          <p:nvPr/>
        </p:nvGrpSpPr>
        <p:grpSpPr>
          <a:xfrm>
            <a:off x="176693" y="6525343"/>
            <a:ext cx="1586995" cy="332657"/>
            <a:chOff x="5220072" y="141234"/>
            <a:chExt cx="3870531" cy="1032127"/>
          </a:xfrm>
        </p:grpSpPr>
        <p:pic>
          <p:nvPicPr>
            <p:cNvPr id="41" name="Image 4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22"/>
            <a:stretch/>
          </p:blipFill>
          <p:spPr>
            <a:xfrm>
              <a:off x="6516232" y="232923"/>
              <a:ext cx="2574371" cy="848747"/>
            </a:xfrm>
            <a:prstGeom prst="rect">
              <a:avLst/>
            </a:prstGeom>
          </p:spPr>
        </p:pic>
        <p:pic>
          <p:nvPicPr>
            <p:cNvPr id="43" name="Image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141234"/>
              <a:ext cx="1296160" cy="1032127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/>
          <p:cNvGrpSpPr/>
          <p:nvPr/>
        </p:nvGrpSpPr>
        <p:grpSpPr>
          <a:xfrm>
            <a:off x="4498350" y="4835963"/>
            <a:ext cx="4630618" cy="1329341"/>
            <a:chOff x="4498350" y="4835963"/>
            <a:chExt cx="4630618" cy="1329341"/>
          </a:xfrm>
        </p:grpSpPr>
        <p:pic>
          <p:nvPicPr>
            <p:cNvPr id="3078" name="Picture 6" descr="Z:\EDUCFI\02-COMMUNICATION\05- IMAGES\16-Picto PPT\prices-ros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8350" y="5206817"/>
              <a:ext cx="590231" cy="590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Espace réservé du texte 1"/>
            <p:cNvSpPr txBox="1">
              <a:spLocks/>
            </p:cNvSpPr>
            <p:nvPr/>
          </p:nvSpPr>
          <p:spPr>
            <a:xfrm>
              <a:off x="5266731" y="4835963"/>
              <a:ext cx="3862237" cy="132934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809625" indent="-342900" algn="l" defTabSz="914400" rtl="0" eaLnBrk="1" latinLnBrk="0" hangingPunct="1">
                <a:spcBef>
                  <a:spcPct val="20000"/>
                </a:spcBef>
                <a:buFontTx/>
                <a:buBlip>
                  <a:blip r:embed="rId4"/>
                </a:buBlip>
                <a:defRPr sz="2400" kern="1200">
                  <a:solidFill>
                    <a:srgbClr val="078EE9"/>
                  </a:solidFill>
                  <a:latin typeface="Myriad Pro"/>
                  <a:ea typeface="+mn-ea"/>
                  <a:cs typeface="+mn-cs"/>
                </a:defRPr>
              </a:lvl1pPr>
              <a:lvl2pPr marL="1076325" indent="-2857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sz="2200" kern="1200">
                  <a:solidFill>
                    <a:srgbClr val="078EE9"/>
                  </a:solidFill>
                  <a:latin typeface="Myriad Pro"/>
                  <a:ea typeface="+mn-ea"/>
                  <a:cs typeface="+mn-cs"/>
                </a:defRPr>
              </a:lvl2pPr>
              <a:lvl3pPr marL="1343025" indent="-228600" algn="l" defTabSz="914400" rtl="0" eaLnBrk="1" latinLnBrk="0" hangingPunct="1">
                <a:spcBef>
                  <a:spcPct val="20000"/>
                </a:spcBef>
                <a:buFontTx/>
                <a:buBlip>
                  <a:blip r:embed="rId6"/>
                </a:buBlip>
                <a:defRPr sz="2000" kern="1200">
                  <a:solidFill>
                    <a:srgbClr val="078EE9"/>
                  </a:solidFill>
                  <a:latin typeface="Myriad Pro"/>
                  <a:ea typeface="+mn-ea"/>
                  <a:cs typeface="+mn-cs"/>
                </a:defRPr>
              </a:lvl3pPr>
              <a:lvl4pPr marL="1704975" indent="-228600" algn="l" defTabSz="914400" rtl="0" eaLnBrk="1" latinLnBrk="0" hangingPunct="1">
                <a:spcBef>
                  <a:spcPct val="20000"/>
                </a:spcBef>
                <a:buClr>
                  <a:srgbClr val="612A8A"/>
                </a:buClr>
                <a:buFont typeface="Arial" panose="020B0604020202020204" pitchFamily="34" charset="0"/>
                <a:buChar char="–"/>
                <a:defRPr sz="2000" kern="1200">
                  <a:solidFill>
                    <a:srgbClr val="078EE9"/>
                  </a:solidFill>
                  <a:latin typeface="Myriad Pro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078EE9"/>
                </a:buClr>
                <a:buFont typeface="Arial" panose="020B0604020202020204" pitchFamily="34" charset="0"/>
                <a:buChar char="»"/>
                <a:defRPr sz="2000" kern="1200">
                  <a:solidFill>
                    <a:srgbClr val="078EE9"/>
                  </a:solidFill>
                  <a:latin typeface="Myriad Pro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fr-FR" sz="2000" b="1" dirty="0">
                  <a:solidFill>
                    <a:srgbClr val="CA2260"/>
                  </a:solidFill>
                  <a:cs typeface="Arial" panose="020B0604020202020204" pitchFamily="34" charset="0"/>
                </a:rPr>
                <a:t>Protections : 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fr-FR" sz="2000" dirty="0">
                  <a:solidFill>
                    <a:srgbClr val="CA2260"/>
                  </a:solidFill>
                  <a:cs typeface="Arial" panose="020B0604020202020204" pitchFamily="34" charset="0"/>
                </a:rPr>
                <a:t>5 950 F CFP maximum par achat + nombre d’achats et montants cumulés maximum</a:t>
              </a:r>
            </a:p>
          </p:txBody>
        </p:sp>
      </p:grpSp>
      <p:sp>
        <p:nvSpPr>
          <p:cNvPr id="17" name="Text Box 2"/>
          <p:cNvSpPr txBox="1">
            <a:spLocks/>
          </p:cNvSpPr>
          <p:nvPr/>
        </p:nvSpPr>
        <p:spPr>
          <a:xfrm>
            <a:off x="50800" y="200437"/>
            <a:ext cx="9042400" cy="6463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005493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fr-FR" sz="3200" dirty="0">
                <a:solidFill>
                  <a:srgbClr val="213B76"/>
                </a:solidFill>
                <a:latin typeface="Myriad Pro" panose="020B0503030403020204"/>
              </a:rPr>
              <a:t>QUELS SONT LES MOYENS DE PAIEMENT ?</a:t>
            </a:r>
          </a:p>
        </p:txBody>
      </p:sp>
      <p:sp>
        <p:nvSpPr>
          <p:cNvPr id="20" name="Espace réservé du numéro de diapositive 1"/>
          <p:cNvSpPr txBox="1">
            <a:spLocks/>
          </p:cNvSpPr>
          <p:nvPr/>
        </p:nvSpPr>
        <p:spPr>
          <a:xfrm>
            <a:off x="8316416" y="6395230"/>
            <a:ext cx="370385" cy="27699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fr-FR" sz="1200" smtClean="0">
                <a:solidFill>
                  <a:srgbClr val="213B76"/>
                </a:solidFill>
                <a:latin typeface="Myriad Pro" panose="020B0503030403020204"/>
              </a:rPr>
              <a:pPr/>
              <a:t>21</a:t>
            </a:fld>
            <a:endParaRPr lang="fr-FR" sz="1200" dirty="0">
              <a:solidFill>
                <a:srgbClr val="213B76"/>
              </a:solidFill>
              <a:latin typeface="Myriad Pro" panose="020B0503030403020204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304796" y="2060848"/>
            <a:ext cx="8451149" cy="2656305"/>
            <a:chOff x="573502" y="1325743"/>
            <a:chExt cx="8451149" cy="3261869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26017" y="1325743"/>
              <a:ext cx="3584029" cy="3261869"/>
            </a:xfrm>
            <a:prstGeom prst="rect">
              <a:avLst/>
            </a:prstGeom>
          </p:spPr>
        </p:pic>
        <p:sp>
          <p:nvSpPr>
            <p:cNvPr id="16" name="Espace réservé du texte 1"/>
            <p:cNvSpPr txBox="1">
              <a:spLocks/>
            </p:cNvSpPr>
            <p:nvPr/>
          </p:nvSpPr>
          <p:spPr>
            <a:xfrm>
              <a:off x="6640907" y="2579380"/>
              <a:ext cx="2383744" cy="6758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809625" indent="-342900" algn="l" defTabSz="914400" rtl="0" eaLnBrk="1" latinLnBrk="0" hangingPunct="1">
                <a:spcBef>
                  <a:spcPct val="20000"/>
                </a:spcBef>
                <a:buFontTx/>
                <a:buBlip>
                  <a:blip r:embed="rId4"/>
                </a:buBlip>
                <a:defRPr sz="2400" kern="1200">
                  <a:solidFill>
                    <a:srgbClr val="078EE9"/>
                  </a:solidFill>
                  <a:latin typeface="Myriad Pro"/>
                  <a:ea typeface="+mn-ea"/>
                  <a:cs typeface="+mn-cs"/>
                </a:defRPr>
              </a:lvl1pPr>
              <a:lvl2pPr marL="1076325" indent="-2857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sz="2200" kern="1200">
                  <a:solidFill>
                    <a:srgbClr val="078EE9"/>
                  </a:solidFill>
                  <a:latin typeface="Myriad Pro"/>
                  <a:ea typeface="+mn-ea"/>
                  <a:cs typeface="+mn-cs"/>
                </a:defRPr>
              </a:lvl2pPr>
              <a:lvl3pPr marL="1343025" indent="-228600" algn="l" defTabSz="914400" rtl="0" eaLnBrk="1" latinLnBrk="0" hangingPunct="1">
                <a:spcBef>
                  <a:spcPct val="20000"/>
                </a:spcBef>
                <a:buFontTx/>
                <a:buBlip>
                  <a:blip r:embed="rId6"/>
                </a:buBlip>
                <a:defRPr sz="2000" kern="1200">
                  <a:solidFill>
                    <a:srgbClr val="078EE9"/>
                  </a:solidFill>
                  <a:latin typeface="Myriad Pro"/>
                  <a:ea typeface="+mn-ea"/>
                  <a:cs typeface="+mn-cs"/>
                </a:defRPr>
              </a:lvl3pPr>
              <a:lvl4pPr marL="1704975" indent="-228600" algn="l" defTabSz="914400" rtl="0" eaLnBrk="1" latinLnBrk="0" hangingPunct="1">
                <a:spcBef>
                  <a:spcPct val="20000"/>
                </a:spcBef>
                <a:buClr>
                  <a:srgbClr val="612A8A"/>
                </a:buClr>
                <a:buFont typeface="Arial" panose="020B0604020202020204" pitchFamily="34" charset="0"/>
                <a:buChar char="–"/>
                <a:defRPr sz="2000" kern="1200">
                  <a:solidFill>
                    <a:srgbClr val="078EE9"/>
                  </a:solidFill>
                  <a:latin typeface="Myriad Pro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078EE9"/>
                </a:buClr>
                <a:buFont typeface="Arial" panose="020B0604020202020204" pitchFamily="34" charset="0"/>
                <a:buChar char="»"/>
                <a:defRPr sz="2000" kern="1200">
                  <a:solidFill>
                    <a:srgbClr val="078EE9"/>
                  </a:solidFill>
                  <a:latin typeface="Myriad Pro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0" algn="ctr">
                <a:buFontTx/>
                <a:buNone/>
              </a:pPr>
              <a:r>
                <a:rPr lang="fr-FR" b="1" dirty="0">
                  <a:solidFill>
                    <a:srgbClr val="213B76"/>
                  </a:solidFill>
                  <a:cs typeface="Arial" panose="020B0604020202020204" pitchFamily="34" charset="0"/>
                </a:rPr>
                <a:t>Par téléphone</a:t>
              </a:r>
              <a:endParaRPr lang="fr-FR" sz="2800" b="1" dirty="0">
                <a:solidFill>
                  <a:srgbClr val="213B76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573502" y="2623164"/>
              <a:ext cx="16636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213B76"/>
                  </a:solidFill>
                  <a:latin typeface="Myriad Pro" panose="020B0503030403020204"/>
                  <a:cs typeface="Arial" panose="020B0604020202020204" pitchFamily="34" charset="0"/>
                </a:rPr>
                <a:t>Par carte</a:t>
              </a:r>
            </a:p>
          </p:txBody>
        </p:sp>
        <p:cxnSp>
          <p:nvCxnSpPr>
            <p:cNvPr id="6" name="Connecteur droit avec flèche 5"/>
            <p:cNvCxnSpPr>
              <a:stCxn id="7" idx="3"/>
              <a:endCxn id="5" idx="1"/>
            </p:cNvCxnSpPr>
            <p:nvPr/>
          </p:nvCxnSpPr>
          <p:spPr>
            <a:xfrm>
              <a:off x="2237168" y="2853997"/>
              <a:ext cx="488849" cy="102681"/>
            </a:xfrm>
            <a:prstGeom prst="straightConnector1">
              <a:avLst/>
            </a:prstGeom>
            <a:noFill/>
            <a:ln w="25400" cap="flat">
              <a:solidFill>
                <a:srgbClr val="213B76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Connecteur droit avec flèche 11"/>
            <p:cNvCxnSpPr>
              <a:stCxn id="16" idx="1"/>
              <a:endCxn id="5" idx="3"/>
            </p:cNvCxnSpPr>
            <p:nvPr/>
          </p:nvCxnSpPr>
          <p:spPr>
            <a:xfrm flipH="1">
              <a:off x="6310046" y="2917296"/>
              <a:ext cx="330861" cy="39382"/>
            </a:xfrm>
            <a:prstGeom prst="straightConnector1">
              <a:avLst/>
            </a:prstGeom>
            <a:noFill/>
            <a:ln w="25400" cap="flat">
              <a:solidFill>
                <a:srgbClr val="213B76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8" name="Groupe 27"/>
          <p:cNvGrpSpPr/>
          <p:nvPr/>
        </p:nvGrpSpPr>
        <p:grpSpPr>
          <a:xfrm>
            <a:off x="388056" y="5162724"/>
            <a:ext cx="3485418" cy="675817"/>
            <a:chOff x="583815" y="5162724"/>
            <a:chExt cx="3485418" cy="675817"/>
          </a:xfrm>
        </p:grpSpPr>
        <p:sp>
          <p:nvSpPr>
            <p:cNvPr id="15" name="Espace réservé du texte 1"/>
            <p:cNvSpPr txBox="1">
              <a:spLocks/>
            </p:cNvSpPr>
            <p:nvPr/>
          </p:nvSpPr>
          <p:spPr>
            <a:xfrm>
              <a:off x="1178258" y="5279765"/>
              <a:ext cx="2890975" cy="45307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809625" indent="-342900" algn="l" defTabSz="914400" rtl="0" eaLnBrk="1" latinLnBrk="0" hangingPunct="1">
                <a:spcBef>
                  <a:spcPct val="20000"/>
                </a:spcBef>
                <a:buFontTx/>
                <a:buBlip>
                  <a:blip r:embed="rId4"/>
                </a:buBlip>
                <a:defRPr sz="2400" kern="1200">
                  <a:solidFill>
                    <a:srgbClr val="078EE9"/>
                  </a:solidFill>
                  <a:latin typeface="Myriad Pro"/>
                  <a:ea typeface="+mn-ea"/>
                  <a:cs typeface="+mn-cs"/>
                </a:defRPr>
              </a:lvl1pPr>
              <a:lvl2pPr marL="1076325" indent="-2857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sz="2200" kern="1200">
                  <a:solidFill>
                    <a:srgbClr val="078EE9"/>
                  </a:solidFill>
                  <a:latin typeface="Myriad Pro"/>
                  <a:ea typeface="+mn-ea"/>
                  <a:cs typeface="+mn-cs"/>
                </a:defRPr>
              </a:lvl2pPr>
              <a:lvl3pPr marL="1343025" indent="-228600" algn="l" defTabSz="914400" rtl="0" eaLnBrk="1" latinLnBrk="0" hangingPunct="1">
                <a:spcBef>
                  <a:spcPct val="20000"/>
                </a:spcBef>
                <a:buFontTx/>
                <a:buBlip>
                  <a:blip r:embed="rId6"/>
                </a:buBlip>
                <a:defRPr sz="2000" kern="1200">
                  <a:solidFill>
                    <a:srgbClr val="078EE9"/>
                  </a:solidFill>
                  <a:latin typeface="Myriad Pro"/>
                  <a:ea typeface="+mn-ea"/>
                  <a:cs typeface="+mn-cs"/>
                </a:defRPr>
              </a:lvl3pPr>
              <a:lvl4pPr marL="1704975" indent="-228600" algn="l" defTabSz="914400" rtl="0" eaLnBrk="1" latinLnBrk="0" hangingPunct="1">
                <a:spcBef>
                  <a:spcPct val="20000"/>
                </a:spcBef>
                <a:buClr>
                  <a:srgbClr val="612A8A"/>
                </a:buClr>
                <a:buFont typeface="Arial" panose="020B0604020202020204" pitchFamily="34" charset="0"/>
                <a:buChar char="–"/>
                <a:defRPr sz="2000" kern="1200">
                  <a:solidFill>
                    <a:srgbClr val="078EE9"/>
                  </a:solidFill>
                  <a:latin typeface="Myriad Pro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078EE9"/>
                </a:buClr>
                <a:buFont typeface="Arial" panose="020B0604020202020204" pitchFamily="34" charset="0"/>
                <a:buChar char="»"/>
                <a:defRPr sz="2000" kern="1200">
                  <a:solidFill>
                    <a:srgbClr val="078EE9"/>
                  </a:solidFill>
                  <a:latin typeface="Myriad Pro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0">
                <a:buFontTx/>
                <a:buNone/>
              </a:pPr>
              <a:r>
                <a:rPr lang="fr-FR" sz="2000" b="1" dirty="0">
                  <a:solidFill>
                    <a:srgbClr val="C92360"/>
                  </a:solidFill>
                  <a:cs typeface="Arial" panose="020B0604020202020204" pitchFamily="34" charset="0"/>
                </a:rPr>
                <a:t>Technologie NFC </a:t>
              </a:r>
            </a:p>
          </p:txBody>
        </p:sp>
        <p:grpSp>
          <p:nvGrpSpPr>
            <p:cNvPr id="27" name="Groupe 26"/>
            <p:cNvGrpSpPr/>
            <p:nvPr/>
          </p:nvGrpSpPr>
          <p:grpSpPr>
            <a:xfrm>
              <a:off x="583815" y="5162724"/>
              <a:ext cx="675817" cy="675817"/>
              <a:chOff x="493228" y="5128123"/>
              <a:chExt cx="920910" cy="920910"/>
            </a:xfrm>
          </p:grpSpPr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93228" y="5128123"/>
                <a:ext cx="920910" cy="920910"/>
              </a:xfrm>
              <a:prstGeom prst="rect">
                <a:avLst/>
              </a:prstGeom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539552" y="5500633"/>
                <a:ext cx="191447" cy="232208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endParaRPr>
              </a:p>
            </p:txBody>
          </p:sp>
        </p:grpSp>
      </p:grpSp>
      <p:grpSp>
        <p:nvGrpSpPr>
          <p:cNvPr id="22" name="Groupe 21"/>
          <p:cNvGrpSpPr/>
          <p:nvPr/>
        </p:nvGrpSpPr>
        <p:grpSpPr>
          <a:xfrm>
            <a:off x="176693" y="6282187"/>
            <a:ext cx="2232248" cy="503080"/>
            <a:chOff x="5220072" y="141234"/>
            <a:chExt cx="3870531" cy="1032127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22"/>
            <a:stretch/>
          </p:blipFill>
          <p:spPr>
            <a:xfrm>
              <a:off x="6516232" y="232923"/>
              <a:ext cx="2574371" cy="848747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141234"/>
              <a:ext cx="1296160" cy="1032127"/>
            </a:xfrm>
            <a:prstGeom prst="rect">
              <a:avLst/>
            </a:prstGeom>
          </p:spPr>
        </p:pic>
      </p:grpSp>
      <p:sp>
        <p:nvSpPr>
          <p:cNvPr id="3" name="ZoneTexte 2"/>
          <p:cNvSpPr txBox="1"/>
          <p:nvPr/>
        </p:nvSpPr>
        <p:spPr>
          <a:xfrm>
            <a:off x="-108520" y="1067694"/>
            <a:ext cx="93061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213B76"/>
                </a:solidFill>
                <a:latin typeface="Myriad Pro" panose="020B0503030403020204"/>
                <a:cs typeface="Arial" panose="020B0604020202020204" pitchFamily="34" charset="0"/>
              </a:rPr>
              <a:t>De nouvelles façons de payer : </a:t>
            </a:r>
            <a:r>
              <a:rPr lang="fr-FR" sz="2400" b="1" dirty="0">
                <a:solidFill>
                  <a:srgbClr val="E06F17"/>
                </a:solidFill>
                <a:latin typeface="Myriad Pro" panose="020B0503030403020204"/>
                <a:cs typeface="Arial" panose="020B0604020202020204" pitchFamily="34" charset="0"/>
              </a:rPr>
              <a:t>Le paiement sans contact</a:t>
            </a:r>
          </a:p>
          <a:p>
            <a:pPr algn="ctr"/>
            <a:endParaRPr lang="fr-FR" sz="1200" b="1" dirty="0">
              <a:solidFill>
                <a:srgbClr val="E06F17"/>
              </a:solidFill>
              <a:latin typeface="Myriad Pro" panose="020B0503030403020204"/>
              <a:cs typeface="Arial" panose="020B0604020202020204" pitchFamily="34" charset="0"/>
            </a:endParaRPr>
          </a:p>
          <a:p>
            <a:pPr algn="ctr"/>
            <a:r>
              <a:rPr lang="fr-FR" sz="1600" b="1" dirty="0">
                <a:solidFill>
                  <a:srgbClr val="213B76"/>
                </a:solidFill>
                <a:latin typeface="Myriad Pro" panose="020B0503030403020204"/>
                <a:cs typeface="Arial" panose="020B0604020202020204" pitchFamily="34" charset="0"/>
              </a:rPr>
              <a:t>Au 1S 2022, 4,3 milliards de paiements sans contact en France, 1 paiement par carte sur 2</a:t>
            </a:r>
          </a:p>
          <a:p>
            <a:pPr algn="ctr"/>
            <a:endParaRPr lang="fr-FR" sz="1600" b="1" dirty="0">
              <a:solidFill>
                <a:srgbClr val="213B76"/>
              </a:solidFill>
              <a:latin typeface="Myriad Pro" panose="020B0503030403020204"/>
              <a:cs typeface="Arial" panose="020B0604020202020204" pitchFamily="34" charset="0"/>
            </a:endParaRPr>
          </a:p>
          <a:p>
            <a:pPr algn="ctr"/>
            <a:r>
              <a:rPr lang="fr-FR" sz="1600" b="1" dirty="0">
                <a:solidFill>
                  <a:srgbClr val="213B76"/>
                </a:solidFill>
                <a:latin typeface="Myriad Pro" panose="020B0503030403020204"/>
                <a:cs typeface="Arial" panose="020B0604020202020204" pitchFamily="34" charset="0"/>
              </a:rPr>
              <a:t>En PF 2022, 4,75 millions de paiements sans contact, 19 % des paiements (10 % en 2021)</a:t>
            </a:r>
          </a:p>
        </p:txBody>
      </p:sp>
    </p:spTree>
    <p:extLst>
      <p:ext uri="{BB962C8B-B14F-4D97-AF65-F5344CB8AC3E}">
        <p14:creationId xmlns:p14="http://schemas.microsoft.com/office/powerpoint/2010/main" val="398017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403648" y="1691732"/>
            <a:ext cx="6120680" cy="4464496"/>
          </a:xfrm>
        </p:spPr>
        <p:txBody>
          <a:bodyPr>
            <a:norm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fr-FR" sz="2400" b="1" dirty="0">
                <a:solidFill>
                  <a:srgbClr val="213B76"/>
                </a:solidFill>
                <a:cs typeface="Arial" panose="020B0604020202020204" pitchFamily="34" charset="0"/>
              </a:rPr>
              <a:t>Lors de retraits au distributeur</a:t>
            </a:r>
            <a:endParaRPr lang="fr-FR" sz="24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250000"/>
              </a:lnSpc>
              <a:buNone/>
            </a:pPr>
            <a:r>
              <a:rPr lang="fr-FR" sz="2400" b="1" noProof="0" dirty="0">
                <a:solidFill>
                  <a:srgbClr val="213B76"/>
                </a:solidFill>
                <a:cs typeface="Arial" panose="020B0604020202020204" pitchFamily="34" charset="0"/>
              </a:rPr>
              <a:t>En cas d’utilisation d’une carte bancaire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fr-FR" sz="2400" b="1" noProof="0" dirty="0">
                <a:solidFill>
                  <a:srgbClr val="213B76"/>
                </a:solidFill>
                <a:cs typeface="Arial" panose="020B0604020202020204" pitchFamily="34" charset="0"/>
              </a:rPr>
              <a:t>Lors d’achats en ligne</a:t>
            </a:r>
            <a:endParaRPr lang="fr-FR" sz="2400" b="1" dirty="0">
              <a:solidFill>
                <a:srgbClr val="213B76"/>
              </a:solidFill>
            </a:endParaRPr>
          </a:p>
          <a:p>
            <a:pPr marL="0" indent="0">
              <a:lnSpc>
                <a:spcPct val="250000"/>
              </a:lnSpc>
              <a:buNone/>
            </a:pPr>
            <a:r>
              <a:rPr lang="fr-FR" sz="2400" b="1" noProof="0" dirty="0">
                <a:solidFill>
                  <a:srgbClr val="213B76"/>
                </a:solidFill>
              </a:rPr>
              <a:t>En cas de paiement par chèque…</a:t>
            </a:r>
            <a:endParaRPr lang="fr-FR" sz="2400" b="1" noProof="0" dirty="0">
              <a:solidFill>
                <a:srgbClr val="213B76"/>
              </a:solidFill>
              <a:cs typeface="Arial" panose="020B0604020202020204" pitchFamily="34" charset="0"/>
            </a:endParaRPr>
          </a:p>
        </p:txBody>
      </p:sp>
      <p:sp>
        <p:nvSpPr>
          <p:cNvPr id="14" name="Text Box 2"/>
          <p:cNvSpPr txBox="1">
            <a:spLocks/>
          </p:cNvSpPr>
          <p:nvPr/>
        </p:nvSpPr>
        <p:spPr>
          <a:xfrm>
            <a:off x="50800" y="200437"/>
            <a:ext cx="9042400" cy="6463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005493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fr-FR" sz="3200" dirty="0">
                <a:solidFill>
                  <a:srgbClr val="213B76"/>
                </a:solidFill>
                <a:latin typeface="Myriad Pro" panose="020B0503030403020204"/>
              </a:rPr>
              <a:t>COMMENT PAYER DE FAÇON SÉCURISÉE ? </a:t>
            </a:r>
          </a:p>
        </p:txBody>
      </p:sp>
      <p:sp>
        <p:nvSpPr>
          <p:cNvPr id="16" name="Espace réservé du numéro de diapositive 1"/>
          <p:cNvSpPr txBox="1">
            <a:spLocks/>
          </p:cNvSpPr>
          <p:nvPr/>
        </p:nvSpPr>
        <p:spPr>
          <a:xfrm>
            <a:off x="8424554" y="6395230"/>
            <a:ext cx="395918" cy="27699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fr-FR" sz="1200" smtClean="0">
                <a:solidFill>
                  <a:srgbClr val="213B76"/>
                </a:solidFill>
                <a:latin typeface="Myriad Pro" panose="020B0503030403020204"/>
              </a:rPr>
              <a:pPr/>
              <a:t>22</a:t>
            </a:fld>
            <a:endParaRPr lang="fr-FR" sz="1200" dirty="0">
              <a:solidFill>
                <a:srgbClr val="213B76"/>
              </a:solidFill>
              <a:latin typeface="Myriad Pro" panose="020B050303040302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1541" y="1003254"/>
            <a:ext cx="8280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E06F17"/>
                </a:solidFill>
                <a:latin typeface="Myriad Pro" panose="020B0503030403020204"/>
                <a:cs typeface="Arial" panose="020B0604020202020204" pitchFamily="34" charset="0"/>
              </a:rPr>
              <a:t>Quelles précautions pour limiter les fraudes ?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85926"/>
            <a:ext cx="303565" cy="30356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90050"/>
            <a:ext cx="303565" cy="30356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03849"/>
            <a:ext cx="303565" cy="30356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211510"/>
            <a:ext cx="303565" cy="303565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996952"/>
            <a:ext cx="720080" cy="72008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155" y="4915883"/>
            <a:ext cx="786181" cy="78618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05064"/>
            <a:ext cx="648072" cy="648072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006480"/>
            <a:ext cx="752475" cy="752475"/>
          </a:xfrm>
          <a:prstGeom prst="rect">
            <a:avLst/>
          </a:prstGeom>
        </p:spPr>
      </p:pic>
      <p:grpSp>
        <p:nvGrpSpPr>
          <p:cNvPr id="29" name="Groupe 28"/>
          <p:cNvGrpSpPr/>
          <p:nvPr/>
        </p:nvGrpSpPr>
        <p:grpSpPr>
          <a:xfrm>
            <a:off x="176693" y="6282187"/>
            <a:ext cx="2232248" cy="503080"/>
            <a:chOff x="5220072" y="141234"/>
            <a:chExt cx="3870531" cy="1032127"/>
          </a:xfrm>
        </p:grpSpPr>
        <p:pic>
          <p:nvPicPr>
            <p:cNvPr id="30" name="Image 2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22"/>
            <a:stretch/>
          </p:blipFill>
          <p:spPr>
            <a:xfrm>
              <a:off x="6516232" y="232923"/>
              <a:ext cx="2574371" cy="848747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141234"/>
              <a:ext cx="1296160" cy="1032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6817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971600" y="1941901"/>
            <a:ext cx="7812483" cy="353572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fr-FR" sz="2200" dirty="0">
                <a:solidFill>
                  <a:srgbClr val="213B76"/>
                </a:solidFill>
                <a:cs typeface="Arial" panose="020B0604020202020204" pitchFamily="34" charset="0"/>
              </a:rPr>
              <a:t>De gagner facilement beaucoup d’argent</a:t>
            </a:r>
            <a:endParaRPr lang="fr-FR" sz="22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fr-FR" sz="2200" dirty="0">
              <a:solidFill>
                <a:srgbClr val="213B76"/>
              </a:solidFill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fr-FR" sz="2200" noProof="0" dirty="0">
                <a:solidFill>
                  <a:srgbClr val="213B76"/>
                </a:solidFill>
                <a:cs typeface="Arial" panose="020B0604020202020204" pitchFamily="34" charset="0"/>
              </a:rPr>
              <a:t>Un placement avantageux à la fois sûr et  permettant de gagner beaucoup</a:t>
            </a:r>
          </a:p>
          <a:p>
            <a:pPr marL="0" indent="0" algn="just">
              <a:spcBef>
                <a:spcPts val="0"/>
              </a:spcBef>
              <a:buNone/>
            </a:pPr>
            <a:endParaRPr lang="fr-FR" sz="2200" dirty="0">
              <a:solidFill>
                <a:srgbClr val="213B76"/>
              </a:solidFill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fr-FR" sz="2200" dirty="0">
                <a:solidFill>
                  <a:srgbClr val="213B76"/>
                </a:solidFill>
                <a:cs typeface="Arial" panose="020B0604020202020204" pitchFamily="34" charset="0"/>
              </a:rPr>
              <a:t>D’emprunter facilement de l’argent</a:t>
            </a:r>
          </a:p>
          <a:p>
            <a:pPr marL="0" indent="0" algn="just">
              <a:spcBef>
                <a:spcPts val="0"/>
              </a:spcBef>
              <a:buNone/>
            </a:pPr>
            <a:endParaRPr lang="fr-FR" sz="2200" noProof="0" dirty="0">
              <a:solidFill>
                <a:srgbClr val="213B76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fr-FR" sz="2200" noProof="0" dirty="0">
                <a:solidFill>
                  <a:srgbClr val="213B76"/>
                </a:solidFill>
              </a:rPr>
              <a:t>Un message d’alerte te prévenant d’un problème et te demandant pour le résoudre, soit d’envoyer de l’argent, soit de donner les coordonnées de ta carte bancaire</a:t>
            </a:r>
            <a:endParaRPr lang="fr-FR" sz="2200" noProof="0" dirty="0"/>
          </a:p>
        </p:txBody>
      </p:sp>
      <p:sp>
        <p:nvSpPr>
          <p:cNvPr id="10" name="Text Box 2"/>
          <p:cNvSpPr txBox="1">
            <a:spLocks/>
          </p:cNvSpPr>
          <p:nvPr/>
        </p:nvSpPr>
        <p:spPr>
          <a:xfrm>
            <a:off x="-140444" y="100999"/>
            <a:ext cx="9424888" cy="816731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005493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fr-FR" sz="3200" dirty="0">
                <a:solidFill>
                  <a:srgbClr val="213B76"/>
                </a:solidFill>
                <a:latin typeface="Myriad Pro" panose="020B0503030403020204"/>
              </a:rPr>
              <a:t>SUR TON TÉLÉPHONE : ATTENTION AUX ARNAQUES </a:t>
            </a:r>
          </a:p>
        </p:txBody>
      </p:sp>
      <p:sp>
        <p:nvSpPr>
          <p:cNvPr id="13" name="Espace réservé du numéro de diapositive 1"/>
          <p:cNvSpPr txBox="1">
            <a:spLocks/>
          </p:cNvSpPr>
          <p:nvPr/>
        </p:nvSpPr>
        <p:spPr>
          <a:xfrm>
            <a:off x="8424554" y="6395230"/>
            <a:ext cx="395918" cy="27699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fr-FR" sz="1200" smtClean="0">
                <a:solidFill>
                  <a:srgbClr val="213B76"/>
                </a:solidFill>
                <a:latin typeface="Myriad Pro" panose="020B0503030403020204"/>
              </a:rPr>
              <a:pPr/>
              <a:t>23</a:t>
            </a:fld>
            <a:endParaRPr lang="fr-FR" sz="1200" dirty="0">
              <a:solidFill>
                <a:srgbClr val="213B76"/>
              </a:solidFill>
              <a:latin typeface="Myriad Pro" panose="020B050303040302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9815" y="5604230"/>
            <a:ext cx="8082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latin typeface="Myriad Pro" panose="020B0503030403020204"/>
              </a:rPr>
              <a:t>C’est probablement une arnaque : ne pas répondre !</a:t>
            </a:r>
            <a:endParaRPr lang="fr-FR" sz="2400" dirty="0">
              <a:latin typeface="Myriad Pro" panose="020B050303040302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1477" y="933364"/>
            <a:ext cx="8281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E06F17"/>
                </a:solidFill>
                <a:latin typeface="Myriad Pro" panose="020B0503030403020204"/>
                <a:cs typeface="Arial" panose="020B0604020202020204" pitchFamily="34" charset="0"/>
              </a:rPr>
              <a:t>Sur internet, sur les réseaux sociaux, par SMS… un message ou une publicité proposant : 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6" y="2045202"/>
            <a:ext cx="239812" cy="23981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6" y="2736029"/>
            <a:ext cx="239812" cy="23981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6" y="3765524"/>
            <a:ext cx="239812" cy="23981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6" y="4420239"/>
            <a:ext cx="239812" cy="239812"/>
          </a:xfrm>
          <a:prstGeom prst="rect">
            <a:avLst/>
          </a:prstGeom>
        </p:spPr>
      </p:pic>
      <p:grpSp>
        <p:nvGrpSpPr>
          <p:cNvPr id="22" name="Groupe 21"/>
          <p:cNvGrpSpPr/>
          <p:nvPr/>
        </p:nvGrpSpPr>
        <p:grpSpPr>
          <a:xfrm>
            <a:off x="176693" y="6282187"/>
            <a:ext cx="2232248" cy="503080"/>
            <a:chOff x="5220072" y="141234"/>
            <a:chExt cx="3870531" cy="1032127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22"/>
            <a:stretch/>
          </p:blipFill>
          <p:spPr>
            <a:xfrm>
              <a:off x="6516232" y="232923"/>
              <a:ext cx="2574371" cy="848747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141234"/>
              <a:ext cx="1296160" cy="1032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248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Rectangle 6"/>
          <p:cNvSpPr/>
          <p:nvPr/>
        </p:nvSpPr>
        <p:spPr>
          <a:xfrm>
            <a:off x="1" y="2780928"/>
            <a:ext cx="9144000" cy="4077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2" y="10488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11472" y="10488"/>
                </a:lnTo>
                <a:close/>
              </a:path>
            </a:pathLst>
          </a:custGeom>
          <a:solidFill>
            <a:srgbClr val="213B7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pic>
        <p:nvPicPr>
          <p:cNvPr id="772" name="Picture 2" descr="Picture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3829" t="18194" r="3501" b="17703"/>
          <a:stretch/>
        </p:blipFill>
        <p:spPr>
          <a:xfrm>
            <a:off x="215516" y="2582241"/>
            <a:ext cx="8712969" cy="3168352"/>
          </a:xfrm>
          <a:prstGeom prst="rect">
            <a:avLst/>
          </a:prstGeom>
          <a:ln w="12700">
            <a:miter lim="400000"/>
          </a:ln>
        </p:spPr>
      </p:pic>
      <p:sp>
        <p:nvSpPr>
          <p:cNvPr id="769" name="Rectangle à coins arrondis 2"/>
          <p:cNvSpPr/>
          <p:nvPr/>
        </p:nvSpPr>
        <p:spPr>
          <a:xfrm>
            <a:off x="0" y="1099150"/>
            <a:ext cx="9144001" cy="1356254"/>
          </a:xfrm>
          <a:prstGeom prst="roundRect">
            <a:avLst>
              <a:gd name="adj" fmla="val 0"/>
            </a:avLst>
          </a:prstGeom>
          <a:solidFill>
            <a:srgbClr val="213B7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 lang="en-US" sz="1600" noProof="1">
              <a:solidFill>
                <a:srgbClr val="FFFFFF"/>
              </a:solidFill>
              <a:latin typeface="Myriad Pro"/>
            </a:endParaRPr>
          </a:p>
        </p:txBody>
      </p:sp>
      <p:sp>
        <p:nvSpPr>
          <p:cNvPr id="775" name="ZoneTexte 12"/>
          <p:cNvSpPr txBox="1"/>
          <p:nvPr/>
        </p:nvSpPr>
        <p:spPr>
          <a:xfrm>
            <a:off x="1401658" y="6076117"/>
            <a:ext cx="8074376" cy="615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1800" b="0" noProof="1">
                <a:latin typeface="Myriad Pro"/>
              </a:rPr>
              <a:t>Une rubrique pour les jeunes  + Une rubrique dédiée aux enseignants </a:t>
            </a:r>
          </a:p>
          <a:p>
            <a:r>
              <a:rPr lang="en-US" sz="1600" b="0" noProof="1">
                <a:latin typeface="Myriad Pro"/>
              </a:rPr>
              <a:t>                                          (avec des ressources EDUSCOL)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5" b="29172"/>
          <a:stretch/>
        </p:blipFill>
        <p:spPr>
          <a:xfrm>
            <a:off x="6281724" y="302358"/>
            <a:ext cx="2844714" cy="53764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85467" y="1152051"/>
            <a:ext cx="8173067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yriad Pro" panose="020B0503030403020204"/>
                <a:sym typeface="Helvetica"/>
              </a:rPr>
              <a:t>Plus d’informations sur : wwww.mesquestiondargent.fr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43068" y="1619762"/>
            <a:ext cx="8257865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yriad Pro" panose="020B0503030403020204"/>
                <a:sym typeface="Helvetica"/>
              </a:rPr>
              <a:t>Le portail </a:t>
            </a:r>
            <a:r>
              <a:rPr kumimoji="0" lang="fr-FR" sz="2000" b="0" i="0" u="sng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yriad Pro" panose="020B0503030403020204"/>
                <a:sym typeface="Helvetica"/>
              </a:rPr>
              <a:t>public</a:t>
            </a: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yriad Pro" panose="020B0503030403020204"/>
                <a:sym typeface="Helvetica"/>
              </a:rPr>
              <a:t> de l'éducation économique, budgétaire et financière, géré</a:t>
            </a:r>
            <a:r>
              <a:rPr kumimoji="0" lang="fr-FR" sz="2000" b="0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yriad Pro" panose="020B0503030403020204"/>
                <a:sym typeface="Helvetica"/>
              </a:rPr>
              <a:t> par la Banque de France</a:t>
            </a: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yriad Pro" panose="020B0503030403020204"/>
              <a:sym typeface="Helvetica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3353889" y="322281"/>
            <a:ext cx="2232248" cy="503080"/>
            <a:chOff x="5220072" y="141234"/>
            <a:chExt cx="3870531" cy="1032127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22"/>
            <a:stretch/>
          </p:blipFill>
          <p:spPr>
            <a:xfrm>
              <a:off x="6516232" y="232923"/>
              <a:ext cx="2574371" cy="848747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141234"/>
              <a:ext cx="1296160" cy="1032127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Titre 1"/>
          <p:cNvSpPr txBox="1"/>
          <p:nvPr/>
        </p:nvSpPr>
        <p:spPr>
          <a:xfrm>
            <a:off x="1719263" y="234950"/>
            <a:ext cx="5705475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3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rgbClr val="213B76"/>
                </a:solidFill>
                <a:latin typeface="Myriad Pro" panose="020B0503030403020204"/>
              </a:rPr>
              <a:t>LEXIQUE</a:t>
            </a:r>
          </a:p>
        </p:txBody>
      </p:sp>
      <p:sp>
        <p:nvSpPr>
          <p:cNvPr id="47" name="Espace réservé du numéro de diapositive 1"/>
          <p:cNvSpPr txBox="1">
            <a:spLocks/>
          </p:cNvSpPr>
          <p:nvPr/>
        </p:nvSpPr>
        <p:spPr>
          <a:xfrm>
            <a:off x="8424554" y="6395230"/>
            <a:ext cx="395918" cy="27699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fr-FR" sz="1200" smtClean="0">
                <a:solidFill>
                  <a:srgbClr val="213B76"/>
                </a:solidFill>
                <a:latin typeface="Myriad Pro" panose="020B0503030403020204"/>
              </a:rPr>
              <a:pPr/>
              <a:t>25</a:t>
            </a:fld>
            <a:endParaRPr lang="fr-FR" sz="1200" dirty="0">
              <a:solidFill>
                <a:srgbClr val="213B76"/>
              </a:solidFill>
              <a:latin typeface="Myriad Pro" panose="020B0503030403020204"/>
            </a:endParaRPr>
          </a:p>
        </p:txBody>
      </p:sp>
      <p:graphicFrame>
        <p:nvGraphicFramePr>
          <p:cNvPr id="49" name="Tableau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57316"/>
              </p:ext>
            </p:extLst>
          </p:nvPr>
        </p:nvGraphicFramePr>
        <p:xfrm>
          <a:off x="395536" y="1124743"/>
          <a:ext cx="8352928" cy="4824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6068">
                  <a:extLst>
                    <a:ext uri="{9D8B030D-6E8A-4147-A177-3AD203B41FA5}">
                      <a16:colId xmlns:a16="http://schemas.microsoft.com/office/drawing/2014/main" val="3761752367"/>
                    </a:ext>
                  </a:extLst>
                </a:gridCol>
                <a:gridCol w="5916860">
                  <a:extLst>
                    <a:ext uri="{9D8B030D-6E8A-4147-A177-3AD203B41FA5}">
                      <a16:colId xmlns:a16="http://schemas.microsoft.com/office/drawing/2014/main" val="2205928669"/>
                    </a:ext>
                  </a:extLst>
                </a:gridCol>
              </a:tblGrid>
              <a:tr h="505798"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solidFill>
                            <a:srgbClr val="FFFFFF"/>
                          </a:solidFill>
                          <a:latin typeface="Myriad Pro" panose="020B0503030403020204"/>
                        </a:rPr>
                        <a:t>Débiteur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3B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rgbClr val="213B76"/>
                          </a:solidFill>
                          <a:latin typeface="Myriad Pro" panose="020B0503030403020204"/>
                        </a:rPr>
                        <a:t>Personne qui nous doit de l’argent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562668"/>
                  </a:ext>
                </a:extLst>
              </a:tr>
              <a:tr h="505798"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solidFill>
                            <a:srgbClr val="FFFFFF"/>
                          </a:solidFill>
                          <a:latin typeface="Myriad Pro" panose="020B0503030403020204"/>
                        </a:rPr>
                        <a:t>Créancier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3B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rgbClr val="213B76"/>
                          </a:solidFill>
                          <a:latin typeface="Myriad Pro" panose="020B0503030403020204"/>
                        </a:rPr>
                        <a:t>Personne à qui on doit de l’argent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183646"/>
                  </a:ext>
                </a:extLst>
              </a:tr>
              <a:tr h="505798"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solidFill>
                            <a:srgbClr val="FFFFFF"/>
                          </a:solidFill>
                          <a:latin typeface="Myriad Pro" panose="020B0503030403020204"/>
                        </a:rPr>
                        <a:t>Crédit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3B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rgbClr val="213B76"/>
                          </a:solidFill>
                          <a:latin typeface="Myriad Pro" panose="020B0503030403020204"/>
                        </a:rPr>
                        <a:t>Entrée d’argent sur le compte bancaire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7915305"/>
                  </a:ext>
                </a:extLst>
              </a:tr>
              <a:tr h="505798"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solidFill>
                            <a:srgbClr val="FFFFFF"/>
                          </a:solidFill>
                          <a:latin typeface="Myriad Pro" panose="020B0503030403020204"/>
                        </a:rPr>
                        <a:t>Débit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3B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rgbClr val="213B76"/>
                          </a:solidFill>
                          <a:latin typeface="Myriad Pro" panose="020B0503030403020204"/>
                        </a:rPr>
                        <a:t>Sortie d’argent sur le compte bancaire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1373204"/>
                  </a:ext>
                </a:extLst>
              </a:tr>
              <a:tr h="505798"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solidFill>
                            <a:srgbClr val="FFFFFF"/>
                          </a:solidFill>
                          <a:latin typeface="Myriad Pro" panose="020B0503030403020204"/>
                        </a:rPr>
                        <a:t>Épargne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3B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rgbClr val="213B76"/>
                          </a:solidFill>
                          <a:latin typeface="Myriad Pro" panose="020B0503030403020204"/>
                        </a:rPr>
                        <a:t>Argent mis de côté (réserve)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020466"/>
                  </a:ext>
                </a:extLst>
              </a:tr>
              <a:tr h="894874"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solidFill>
                            <a:srgbClr val="FFFFFF"/>
                          </a:solidFill>
                          <a:latin typeface="Myriad Pro" panose="020B0503030403020204"/>
                        </a:rPr>
                        <a:t>Endettement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3B7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solidFill>
                            <a:srgbClr val="213B76"/>
                          </a:solidFill>
                          <a:latin typeface="Myriad Pro" panose="020B0503030403020204"/>
                        </a:rPr>
                        <a:t>Ensemble</a:t>
                      </a:r>
                      <a:r>
                        <a:rPr lang="fr-FR" sz="2000" baseline="0" dirty="0">
                          <a:solidFill>
                            <a:srgbClr val="213B76"/>
                          </a:solidFill>
                          <a:latin typeface="Myriad Pro" panose="020B0503030403020204"/>
                        </a:rPr>
                        <a:t> des sommes que l’on n’a pas encore remboursées ou payées (dettes)</a:t>
                      </a:r>
                      <a:endParaRPr lang="fr-FR" sz="2000" dirty="0">
                        <a:solidFill>
                          <a:srgbClr val="213B76"/>
                        </a:solidFill>
                        <a:latin typeface="Myriad Pro" panose="020B0503030403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972667"/>
                  </a:ext>
                </a:extLst>
              </a:tr>
              <a:tr h="505798"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solidFill>
                            <a:srgbClr val="FFFFFF"/>
                          </a:solidFill>
                          <a:latin typeface="Myriad Pro" panose="020B0503030403020204"/>
                        </a:rPr>
                        <a:t>Surendettement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3B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rgbClr val="213B76"/>
                          </a:solidFill>
                          <a:latin typeface="Myriad Pro" panose="020B0503030403020204"/>
                        </a:rPr>
                        <a:t>Accumuler trop de dettes pour pouvoir les régler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080138"/>
                  </a:ext>
                </a:extLst>
              </a:tr>
              <a:tr h="8948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rgbClr val="FFFFFF"/>
                          </a:solidFill>
                          <a:latin typeface="Myriad Pro" panose="020B0503030403020204"/>
                        </a:rPr>
                        <a:t>Compte bancaire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3B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rgbClr val="213B76"/>
                          </a:solidFill>
                          <a:latin typeface="Myriad Pro" panose="020B0503030403020204"/>
                        </a:rPr>
                        <a:t>Compte ouvert dans une banque, il enregistre les dépenses et les ressources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96066"/>
                  </a:ext>
                </a:extLst>
              </a:tr>
            </a:tbl>
          </a:graphicData>
        </a:graphic>
      </p:graphicFrame>
      <p:grpSp>
        <p:nvGrpSpPr>
          <p:cNvPr id="10" name="Groupe 9"/>
          <p:cNvGrpSpPr/>
          <p:nvPr/>
        </p:nvGrpSpPr>
        <p:grpSpPr>
          <a:xfrm>
            <a:off x="176693" y="6282187"/>
            <a:ext cx="2232248" cy="503080"/>
            <a:chOff x="5220072" y="141234"/>
            <a:chExt cx="3870531" cy="1032127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22"/>
            <a:stretch/>
          </p:blipFill>
          <p:spPr>
            <a:xfrm>
              <a:off x="6516232" y="232923"/>
              <a:ext cx="2574371" cy="848747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141234"/>
              <a:ext cx="1296160" cy="1032127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2"/>
          <p:cNvSpPr txBox="1"/>
          <p:nvPr/>
        </p:nvSpPr>
        <p:spPr>
          <a:xfrm>
            <a:off x="273891" y="-1454351"/>
            <a:ext cx="8280920" cy="553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3000" b="1">
                <a:solidFill>
                  <a:srgbClr val="00549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lang="fr-FR" dirty="0">
              <a:solidFill>
                <a:srgbClr val="213B76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23528" y="856768"/>
            <a:ext cx="8640960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b="1" dirty="0">
                <a:solidFill>
                  <a:srgbClr val="E06F17"/>
                </a:solidFill>
                <a:latin typeface="Myriad Pro" panose="020B0503030403020204"/>
                <a:cs typeface="Arial" panose="020B0604020202020204" pitchFamily="34" charset="0"/>
              </a:rPr>
              <a:t>Part d’utilisation des moyens de paiement en Polynésie française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rgbClr val="E06F17"/>
              </a:solidFill>
              <a:effectLst/>
              <a:uFillTx/>
              <a:latin typeface="Myriad Pro" panose="020B0503030403020204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25" name="Text Box 2"/>
          <p:cNvSpPr txBox="1">
            <a:spLocks/>
          </p:cNvSpPr>
          <p:nvPr/>
        </p:nvSpPr>
        <p:spPr>
          <a:xfrm>
            <a:off x="50800" y="200437"/>
            <a:ext cx="9042400" cy="6463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005493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fr-FR" sz="3200" dirty="0">
                <a:solidFill>
                  <a:srgbClr val="213B76"/>
                </a:solidFill>
                <a:latin typeface="Myriad Pro" panose="020B0503030403020204"/>
              </a:rPr>
              <a:t>LES MOYENS DE PAIEMENT</a:t>
            </a:r>
          </a:p>
        </p:txBody>
      </p:sp>
      <p:sp>
        <p:nvSpPr>
          <p:cNvPr id="27" name="Espace réservé du numéro de diapositive 1"/>
          <p:cNvSpPr txBox="1">
            <a:spLocks/>
          </p:cNvSpPr>
          <p:nvPr/>
        </p:nvSpPr>
        <p:spPr>
          <a:xfrm>
            <a:off x="8424554" y="6395230"/>
            <a:ext cx="395918" cy="27699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fr-FR" sz="1200" smtClean="0">
                <a:solidFill>
                  <a:srgbClr val="213B76"/>
                </a:solidFill>
                <a:latin typeface="Myriad Pro" panose="020B0503030403020204"/>
              </a:rPr>
              <a:pPr/>
              <a:t>26</a:t>
            </a:fld>
            <a:endParaRPr lang="fr-FR" sz="1200" dirty="0">
              <a:solidFill>
                <a:srgbClr val="213B76"/>
              </a:solidFill>
              <a:latin typeface="Myriad Pro" panose="020B0503030403020204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176693" y="6282187"/>
            <a:ext cx="2232248" cy="503080"/>
            <a:chOff x="5220072" y="141234"/>
            <a:chExt cx="3870531" cy="1032127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22"/>
            <a:stretch/>
          </p:blipFill>
          <p:spPr>
            <a:xfrm>
              <a:off x="6516232" y="232923"/>
              <a:ext cx="2574371" cy="848747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141234"/>
              <a:ext cx="1296160" cy="1032127"/>
            </a:xfrm>
            <a:prstGeom prst="rect">
              <a:avLst/>
            </a:prstGeom>
          </p:spPr>
        </p:pic>
      </p:grpSp>
      <p:grpSp>
        <p:nvGrpSpPr>
          <p:cNvPr id="28" name="Groupe 27"/>
          <p:cNvGrpSpPr/>
          <p:nvPr/>
        </p:nvGrpSpPr>
        <p:grpSpPr>
          <a:xfrm>
            <a:off x="7296868" y="2772381"/>
            <a:ext cx="1584176" cy="1584176"/>
            <a:chOff x="7236296" y="4437112"/>
            <a:chExt cx="1584176" cy="1584176"/>
          </a:xfrm>
        </p:grpSpPr>
        <p:sp>
          <p:nvSpPr>
            <p:cNvPr id="30" name="Ellipse 29"/>
            <p:cNvSpPr/>
            <p:nvPr/>
          </p:nvSpPr>
          <p:spPr>
            <a:xfrm>
              <a:off x="7236296" y="4437112"/>
              <a:ext cx="1584176" cy="158417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435333" y="4813703"/>
              <a:ext cx="1187180" cy="8309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Myriad Pro" panose="020B0503030403020204"/>
                  <a:sym typeface="Helvetica"/>
                </a:rPr>
                <a:t>DIAPO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Myriad Pro" panose="020B0503030403020204"/>
                  <a:sym typeface="Helvetica"/>
                </a:rPr>
                <a:t>BONUS</a:t>
              </a: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2544548" y="6372567"/>
            <a:ext cx="6404399" cy="430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fr-FR" sz="1100" dirty="0">
                <a:hlinkClick r:id="rId5"/>
              </a:rPr>
              <a:t>Rapport sur l'usage et la sécurité des moyens de paiement scripturaux dans les COM du Pacifique en 2022 - IEOM</a:t>
            </a:r>
            <a:endParaRPr kumimoji="0" lang="fr-FR" sz="11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820120" y="3315404"/>
            <a:ext cx="2016224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En volume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923925" y="1412875"/>
            <a:ext cx="5808663" cy="4645025"/>
            <a:chOff x="582" y="890"/>
            <a:chExt cx="3659" cy="2926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582" y="890"/>
              <a:ext cx="3659" cy="2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" y="890"/>
              <a:ext cx="3666" cy="2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100451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2"/>
          <p:cNvSpPr txBox="1"/>
          <p:nvPr/>
        </p:nvSpPr>
        <p:spPr>
          <a:xfrm>
            <a:off x="273891" y="-1454351"/>
            <a:ext cx="8280920" cy="553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3000" b="1">
                <a:solidFill>
                  <a:srgbClr val="00549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lang="fr-FR" dirty="0">
              <a:solidFill>
                <a:srgbClr val="213B76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12432" y="1491127"/>
            <a:ext cx="7885003" cy="18466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>
                <a:solidFill>
                  <a:srgbClr val="213B76"/>
                </a:solidFill>
                <a:latin typeface="Myriad Pro" panose="020B0503030403020204"/>
                <a:cs typeface="Arial" panose="020B0604020202020204" pitchFamily="34" charset="0"/>
              </a:rPr>
              <a:t>2022</a:t>
            </a:r>
            <a:r>
              <a:rPr lang="fr-FR" sz="2800" dirty="0">
                <a:solidFill>
                  <a:srgbClr val="213B76"/>
                </a:solidFill>
                <a:latin typeface="Myriad Pro" panose="020B0503030403020204"/>
                <a:cs typeface="Arial" panose="020B0604020202020204" pitchFamily="34" charset="0"/>
              </a:rPr>
              <a:t> : </a:t>
            </a:r>
            <a:r>
              <a:rPr lang="fr-FR" sz="2800" b="1" dirty="0">
                <a:solidFill>
                  <a:srgbClr val="213B76"/>
                </a:solidFill>
                <a:latin typeface="Myriad Pro" panose="020B0503030403020204"/>
                <a:cs typeface="Arial" panose="020B0604020202020204" pitchFamily="34" charset="0"/>
              </a:rPr>
              <a:t>1 765 fraudes </a:t>
            </a:r>
            <a:r>
              <a:rPr lang="fr-FR" sz="2800" dirty="0">
                <a:solidFill>
                  <a:srgbClr val="213B76"/>
                </a:solidFill>
                <a:latin typeface="Myriad Pro" panose="020B0503030403020204"/>
                <a:cs typeface="Arial" panose="020B0604020202020204" pitchFamily="34" charset="0"/>
              </a:rPr>
              <a:t>contre 1 479 en 2021</a:t>
            </a:r>
          </a:p>
          <a:p>
            <a:r>
              <a:rPr lang="fr-FR" sz="2400" dirty="0">
                <a:solidFill>
                  <a:srgbClr val="213B76"/>
                </a:solidFill>
                <a:latin typeface="Myriad Pro" panose="020B0503030403020204"/>
                <a:cs typeface="Arial" panose="020B0604020202020204" pitchFamily="34" charset="0"/>
              </a:rPr>
              <a:t>Moyens de paiement les plus fraudés en montant : </a:t>
            </a:r>
          </a:p>
          <a:p>
            <a:r>
              <a:rPr lang="fr-FR" sz="2400" b="1" dirty="0">
                <a:solidFill>
                  <a:srgbClr val="213B76"/>
                </a:solidFill>
                <a:latin typeface="Myriad Pro" panose="020B0503030403020204"/>
                <a:cs typeface="Arial" panose="020B0604020202020204" pitchFamily="34" charset="0"/>
              </a:rPr>
              <a:t>carte bancaire (40 %) </a:t>
            </a:r>
            <a:r>
              <a:rPr lang="fr-FR" sz="2400" dirty="0">
                <a:solidFill>
                  <a:srgbClr val="213B76"/>
                </a:solidFill>
                <a:latin typeface="Myriad Pro" panose="020B0503030403020204"/>
                <a:cs typeface="Arial" panose="020B0604020202020204" pitchFamily="34" charset="0"/>
              </a:rPr>
              <a:t>et</a:t>
            </a:r>
            <a:r>
              <a:rPr lang="fr-FR" sz="2400" b="1" dirty="0">
                <a:solidFill>
                  <a:srgbClr val="213B76"/>
                </a:solidFill>
                <a:latin typeface="Myriad Pro" panose="020B0503030403020204"/>
                <a:cs typeface="Arial" panose="020B0604020202020204" pitchFamily="34" charset="0"/>
              </a:rPr>
              <a:t> virement (35 %)</a:t>
            </a:r>
          </a:p>
          <a:p>
            <a:r>
              <a:rPr kumimoji="0" lang="fr-FR" sz="2400" i="0" u="none" strike="noStrike" cap="none" spc="0" normalizeH="0" baseline="0" dirty="0">
                <a:ln>
                  <a:noFill/>
                </a:ln>
                <a:solidFill>
                  <a:srgbClr val="213B76"/>
                </a:solidFill>
                <a:effectLst/>
                <a:uFillTx/>
                <a:latin typeface="Myriad Pro" panose="020B0503030403020204"/>
                <a:cs typeface="Arial" panose="020B0604020202020204" pitchFamily="34" charset="0"/>
                <a:sym typeface="Helvetica"/>
              </a:rPr>
              <a:t>Chèque : 24 % contre 41 % dans l’hexagone</a:t>
            </a:r>
          </a:p>
        </p:txBody>
      </p:sp>
      <p:pic>
        <p:nvPicPr>
          <p:cNvPr id="17" name="Picture 2" descr="Z:\EDUCFI\01-ACTIONS\C-RELAIS BDF\02-TS\01-Charte-Graphique\éléments\illustrations\vole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493" y="2044428"/>
            <a:ext cx="2719610" cy="197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1626128" y="777385"/>
            <a:ext cx="5688632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800" b="1" dirty="0">
                <a:solidFill>
                  <a:srgbClr val="E06F17"/>
                </a:solidFill>
                <a:latin typeface="Myriad Pro" panose="020B0503030403020204"/>
                <a:cs typeface="Arial" panose="020B0604020202020204" pitchFamily="34" charset="0"/>
              </a:rPr>
              <a:t>Fraude en Polynésie française</a:t>
            </a:r>
            <a:endParaRPr kumimoji="0" lang="fr-FR" sz="2800" b="1" i="0" u="none" strike="noStrike" cap="none" spc="0" normalizeH="0" baseline="0" dirty="0">
              <a:ln>
                <a:noFill/>
              </a:ln>
              <a:solidFill>
                <a:srgbClr val="E06F17"/>
              </a:solidFill>
              <a:effectLst/>
              <a:uFillTx/>
              <a:latin typeface="Myriad Pro" panose="020B0503030403020204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0458" y="3382473"/>
            <a:ext cx="713650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200" dirty="0">
              <a:solidFill>
                <a:srgbClr val="213B76"/>
              </a:solidFill>
              <a:latin typeface="Myriad Pro" panose="020B0503030403020204"/>
              <a:cs typeface="Arial" panose="020B0604020202020204" pitchFamily="34" charset="0"/>
            </a:endParaRPr>
          </a:p>
          <a:p>
            <a:r>
              <a:rPr lang="fr-FR" sz="2200" b="1" dirty="0">
                <a:solidFill>
                  <a:srgbClr val="213B76"/>
                </a:solidFill>
                <a:latin typeface="Myriad Pro" panose="020B0503030403020204"/>
                <a:cs typeface="Arial" panose="020B0604020202020204" pitchFamily="34" charset="0"/>
              </a:rPr>
              <a:t>Montant total : 176 millions de F CFP </a:t>
            </a:r>
          </a:p>
          <a:p>
            <a:r>
              <a:rPr lang="fr-FR" sz="2200" dirty="0">
                <a:solidFill>
                  <a:srgbClr val="213B76"/>
                </a:solidFill>
                <a:latin typeface="Myriad Pro" panose="020B0503030403020204"/>
                <a:cs typeface="Arial" panose="020B0604020202020204" pitchFamily="34" charset="0"/>
              </a:rPr>
              <a:t>Montant moyen : 99 600 F CFP</a:t>
            </a:r>
          </a:p>
          <a:p>
            <a:r>
              <a:rPr lang="fr-FR" sz="2200" dirty="0">
                <a:solidFill>
                  <a:srgbClr val="213B76"/>
                </a:solidFill>
                <a:latin typeface="Myriad Pro" panose="020B0503030403020204"/>
                <a:cs typeface="Arial" panose="020B0604020202020204" pitchFamily="34" charset="0"/>
              </a:rPr>
              <a:t>Soit l’équivalent de 631 F CFP par habitant et par an</a:t>
            </a:r>
          </a:p>
          <a:p>
            <a:endParaRPr lang="fr-FR" sz="2200" dirty="0">
              <a:solidFill>
                <a:srgbClr val="213B76"/>
              </a:solidFill>
              <a:latin typeface="Myriad Pro" panose="020B0503030403020204"/>
              <a:cs typeface="Arial" panose="020B0604020202020204" pitchFamily="34" charset="0"/>
            </a:endParaRPr>
          </a:p>
          <a:p>
            <a:r>
              <a:rPr lang="fr-FR" sz="2200" b="1" dirty="0">
                <a:solidFill>
                  <a:srgbClr val="213B76"/>
                </a:solidFill>
                <a:latin typeface="Myriad Pro" panose="020B0503030403020204"/>
                <a:cs typeface="Arial" panose="020B0604020202020204" pitchFamily="34" charset="0"/>
              </a:rPr>
              <a:t>162 milliards F CFP</a:t>
            </a:r>
            <a:r>
              <a:rPr lang="fr-FR" sz="2200" dirty="0">
                <a:solidFill>
                  <a:srgbClr val="213B76"/>
                </a:solidFill>
                <a:latin typeface="Myriad Pro" panose="020B0503030403020204"/>
                <a:cs typeface="Arial" panose="020B0604020202020204" pitchFamily="34" charset="0"/>
              </a:rPr>
              <a:t>, soit 2 455 F CFP par habitant et par an </a:t>
            </a:r>
            <a:r>
              <a:rPr lang="fr-FR" sz="2200" b="1" dirty="0">
                <a:solidFill>
                  <a:srgbClr val="213B76"/>
                </a:solidFill>
                <a:latin typeface="Myriad Pro" panose="020B0503030403020204"/>
                <a:cs typeface="Arial" panose="020B0604020202020204" pitchFamily="34" charset="0"/>
              </a:rPr>
              <a:t>dans l’hexagone + DOM </a:t>
            </a:r>
          </a:p>
        </p:txBody>
      </p:sp>
      <p:sp>
        <p:nvSpPr>
          <p:cNvPr id="25" name="Text Box 2"/>
          <p:cNvSpPr txBox="1">
            <a:spLocks/>
          </p:cNvSpPr>
          <p:nvPr/>
        </p:nvSpPr>
        <p:spPr>
          <a:xfrm>
            <a:off x="50800" y="200437"/>
            <a:ext cx="9042400" cy="6463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005493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fr-FR" sz="3200" dirty="0">
                <a:solidFill>
                  <a:srgbClr val="213B76"/>
                </a:solidFill>
                <a:latin typeface="Myriad Pro" panose="020B0503030403020204"/>
              </a:rPr>
              <a:t>LES MOYENS DE PAIEMENT</a:t>
            </a:r>
          </a:p>
        </p:txBody>
      </p:sp>
      <p:sp>
        <p:nvSpPr>
          <p:cNvPr id="27" name="Espace réservé du numéro de diapositive 1"/>
          <p:cNvSpPr txBox="1">
            <a:spLocks/>
          </p:cNvSpPr>
          <p:nvPr/>
        </p:nvSpPr>
        <p:spPr>
          <a:xfrm>
            <a:off x="8424554" y="6395230"/>
            <a:ext cx="395918" cy="27699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fr-FR" sz="1200" smtClean="0">
                <a:solidFill>
                  <a:srgbClr val="213B76"/>
                </a:solidFill>
                <a:latin typeface="Myriad Pro" panose="020B0503030403020204"/>
              </a:rPr>
              <a:pPr/>
              <a:t>27</a:t>
            </a:fld>
            <a:endParaRPr lang="fr-FR" sz="1200" dirty="0">
              <a:solidFill>
                <a:srgbClr val="213B76"/>
              </a:solidFill>
              <a:latin typeface="Myriad Pro" panose="020B0503030403020204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5" y="1738316"/>
            <a:ext cx="311032" cy="311032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74" y="4078074"/>
            <a:ext cx="311032" cy="311032"/>
          </a:xfrm>
          <a:prstGeom prst="rect">
            <a:avLst/>
          </a:prstGeom>
        </p:spPr>
      </p:pic>
      <p:grpSp>
        <p:nvGrpSpPr>
          <p:cNvPr id="30" name="Groupe 29"/>
          <p:cNvGrpSpPr/>
          <p:nvPr/>
        </p:nvGrpSpPr>
        <p:grpSpPr>
          <a:xfrm>
            <a:off x="7487927" y="4698011"/>
            <a:ext cx="1584176" cy="1584176"/>
            <a:chOff x="7236296" y="4437112"/>
            <a:chExt cx="1584176" cy="1584176"/>
          </a:xfrm>
        </p:grpSpPr>
        <p:sp>
          <p:nvSpPr>
            <p:cNvPr id="31" name="Ellipse 30"/>
            <p:cNvSpPr/>
            <p:nvPr/>
          </p:nvSpPr>
          <p:spPr>
            <a:xfrm>
              <a:off x="7236296" y="4437112"/>
              <a:ext cx="1584176" cy="158417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7435333" y="4813703"/>
              <a:ext cx="1187180" cy="8309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Myriad Pro" panose="020B0503030403020204"/>
                  <a:sym typeface="Helvetica"/>
                </a:rPr>
                <a:t>DIAPO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Myriad Pro" panose="020B0503030403020204"/>
                  <a:sym typeface="Helvetica"/>
                </a:rPr>
                <a:t>BONUS</a:t>
              </a: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176693" y="6282187"/>
            <a:ext cx="2232248" cy="503080"/>
            <a:chOff x="5220072" y="141234"/>
            <a:chExt cx="3870531" cy="1032127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22"/>
            <a:stretch/>
          </p:blipFill>
          <p:spPr>
            <a:xfrm>
              <a:off x="6516232" y="232923"/>
              <a:ext cx="2574371" cy="848747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141234"/>
              <a:ext cx="1296160" cy="1032127"/>
            </a:xfrm>
            <a:prstGeom prst="rect">
              <a:avLst/>
            </a:prstGeom>
          </p:spPr>
        </p:pic>
      </p:grpSp>
      <p:sp>
        <p:nvSpPr>
          <p:cNvPr id="18" name="ZoneTexte 17"/>
          <p:cNvSpPr txBox="1"/>
          <p:nvPr/>
        </p:nvSpPr>
        <p:spPr>
          <a:xfrm>
            <a:off x="2706751" y="6282187"/>
            <a:ext cx="4741092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fr-FR" sz="1100" dirty="0">
                <a:solidFill>
                  <a:schemeClr val="tx1"/>
                </a:solidFill>
                <a:hlinkClick r:id="rId7"/>
              </a:rPr>
              <a:t>Source :</a:t>
            </a:r>
            <a:r>
              <a:rPr lang="fr-FR" sz="1100" dirty="0">
                <a:solidFill>
                  <a:schemeClr val="tx1"/>
                </a:solidFill>
                <a:hlinkClick r:id="rId8"/>
              </a:rPr>
              <a:t>Cartographie 2021 des moyens de paiement scripturaux - IEOM</a:t>
            </a:r>
            <a:endParaRPr kumimoji="0" lang="fr-FR" sz="11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4971511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ext Box 2"/>
          <p:cNvSpPr txBox="1">
            <a:spLocks noGrp="1"/>
          </p:cNvSpPr>
          <p:nvPr>
            <p:ph type="title"/>
          </p:nvPr>
        </p:nvSpPr>
        <p:spPr>
          <a:xfrm>
            <a:off x="1259632" y="262952"/>
            <a:ext cx="6624736" cy="6613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rgbClr val="00549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sz="3200" noProof="0" dirty="0">
                <a:solidFill>
                  <a:srgbClr val="213B76"/>
                </a:solidFill>
                <a:latin typeface="Myriad Pro" panose="020B0503030403020204"/>
              </a:rPr>
              <a:t>QU’EST-CE QU’UN BUDGET ?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>
          <a:xfrm>
            <a:off x="8509512" y="6395230"/>
            <a:ext cx="177289" cy="276995"/>
          </a:xfrm>
        </p:spPr>
        <p:txBody>
          <a:bodyPr/>
          <a:lstStyle/>
          <a:p>
            <a:fld id="{86CB4B4D-7CA3-9044-876B-883B54F8677D}" type="slidenum">
              <a:rPr lang="fr-FR" smtClean="0">
                <a:solidFill>
                  <a:srgbClr val="213B76"/>
                </a:solidFill>
                <a:latin typeface="Myriad Pro" panose="020B0503030403020204"/>
              </a:rPr>
              <a:t>3</a:t>
            </a:fld>
            <a:endParaRPr lang="fr-FR" dirty="0">
              <a:solidFill>
                <a:srgbClr val="213B76"/>
              </a:solidFill>
              <a:latin typeface="Myriad Pro" panose="020B0503030403020204"/>
            </a:endParaRPr>
          </a:p>
        </p:txBody>
      </p:sp>
      <p:sp>
        <p:nvSpPr>
          <p:cNvPr id="20" name="Text Box 3"/>
          <p:cNvSpPr txBox="1">
            <a:spLocks/>
          </p:cNvSpPr>
          <p:nvPr/>
        </p:nvSpPr>
        <p:spPr>
          <a:xfrm>
            <a:off x="1408339" y="2592081"/>
            <a:ext cx="6327322" cy="54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2637" marR="0" indent="-325437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6725" marR="0" indent="-36512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3925" marR="0" indent="-36512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457200" lvl="1" indent="0" algn="ctr" hangingPunct="1">
              <a:buNone/>
              <a:defRPr b="1"/>
            </a:pPr>
            <a:endParaRPr lang="fr-FR" sz="2800" b="1" dirty="0">
              <a:solidFill>
                <a:srgbClr val="E06F17"/>
              </a:solidFill>
              <a:latin typeface="Myriad Pro" panose="020B0503030403020204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/>
          </p:cNvSpPr>
          <p:nvPr/>
        </p:nvSpPr>
        <p:spPr>
          <a:xfrm>
            <a:off x="1946054" y="1271478"/>
            <a:ext cx="5251893" cy="718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2637" marR="0" indent="-325437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6725" marR="0" indent="-36512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3925" marR="0" indent="-36512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17463" indent="0" algn="ctr" hangingPunct="1">
              <a:lnSpc>
                <a:spcPct val="150000"/>
              </a:lnSpc>
              <a:buNone/>
              <a:defRPr b="1"/>
            </a:pPr>
            <a:r>
              <a:rPr lang="fr-FR" sz="2800" dirty="0">
                <a:solidFill>
                  <a:srgbClr val="213B76"/>
                </a:solidFill>
                <a:latin typeface="Myriad Pro" panose="020B0503030403020204"/>
              </a:rPr>
              <a:t>Pourquoi faire un budget ?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1422823" y="3807992"/>
            <a:ext cx="6298354" cy="1569660"/>
            <a:chOff x="899592" y="3974205"/>
            <a:chExt cx="6298354" cy="1569660"/>
          </a:xfrm>
        </p:grpSpPr>
        <p:grpSp>
          <p:nvGrpSpPr>
            <p:cNvPr id="10" name="Groupe 9"/>
            <p:cNvGrpSpPr/>
            <p:nvPr/>
          </p:nvGrpSpPr>
          <p:grpSpPr>
            <a:xfrm>
              <a:off x="899592" y="3974205"/>
              <a:ext cx="2808312" cy="1569660"/>
              <a:chOff x="899592" y="3974205"/>
              <a:chExt cx="2808312" cy="156966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899592" y="4149080"/>
                <a:ext cx="2808312" cy="1296144"/>
              </a:xfrm>
              <a:prstGeom prst="rect">
                <a:avLst/>
              </a:prstGeom>
              <a:solidFill>
                <a:srgbClr val="213B76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932614" y="3974205"/>
                <a:ext cx="2612597" cy="156966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2" indent="0" algn="ctr">
                  <a:lnSpc>
                    <a:spcPct val="150000"/>
                  </a:lnSpc>
                  <a:defRPr b="1"/>
                </a:pPr>
                <a:r>
                  <a:rPr lang="fr-FR" sz="3200" dirty="0">
                    <a:solidFill>
                      <a:srgbClr val="FFFFFF"/>
                    </a:solidFill>
                    <a:latin typeface="Myriad Pro" panose="020B0503030403020204"/>
                  </a:rPr>
                  <a:t>Ressources</a:t>
                </a:r>
              </a:p>
              <a:p>
                <a:pPr lvl="2" indent="0" algn="ctr">
                  <a:lnSpc>
                    <a:spcPct val="150000"/>
                  </a:lnSpc>
                  <a:defRPr b="1"/>
                </a:pPr>
                <a:r>
                  <a:rPr lang="fr-FR" sz="3200" dirty="0">
                    <a:solidFill>
                      <a:srgbClr val="FFFFFF"/>
                    </a:solidFill>
                    <a:latin typeface="Myriad Pro" panose="020B0503030403020204"/>
                  </a:rPr>
                  <a:t> (revenus) </a:t>
                </a:r>
              </a:p>
            </p:txBody>
          </p:sp>
        </p:grpSp>
        <p:grpSp>
          <p:nvGrpSpPr>
            <p:cNvPr id="8" name="Groupe 7"/>
            <p:cNvGrpSpPr/>
            <p:nvPr/>
          </p:nvGrpSpPr>
          <p:grpSpPr>
            <a:xfrm>
              <a:off x="4389634" y="4149080"/>
              <a:ext cx="2808312" cy="1296144"/>
              <a:chOff x="4389634" y="4149080"/>
              <a:chExt cx="2808312" cy="1296144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389634" y="4149080"/>
                <a:ext cx="2808312" cy="1296144"/>
              </a:xfrm>
              <a:prstGeom prst="rect">
                <a:avLst/>
              </a:prstGeom>
              <a:solidFill>
                <a:srgbClr val="C92360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389634" y="4504764"/>
                <a:ext cx="2808312" cy="58477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2" indent="0" algn="ctr">
                  <a:defRPr b="1"/>
                </a:pPr>
                <a:r>
                  <a:rPr lang="fr-FR" sz="3200" dirty="0">
                    <a:solidFill>
                      <a:srgbClr val="FFFFFF"/>
                    </a:solidFill>
                    <a:latin typeface="Myriad Pro" panose="020B0503030403020204"/>
                  </a:rPr>
                  <a:t>Dépenses</a:t>
                </a:r>
              </a:p>
            </p:txBody>
          </p:sp>
        </p:grpSp>
      </p:grpSp>
      <p:sp>
        <p:nvSpPr>
          <p:cNvPr id="19" name="Text Box 3"/>
          <p:cNvSpPr txBox="1">
            <a:spLocks/>
          </p:cNvSpPr>
          <p:nvPr/>
        </p:nvSpPr>
        <p:spPr>
          <a:xfrm>
            <a:off x="1946054" y="2712427"/>
            <a:ext cx="5251893" cy="743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2637" marR="0" indent="-325437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6725" marR="0" indent="-36512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3925" marR="0" indent="-36512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17463" indent="0" algn="ctr" hangingPunct="1">
              <a:lnSpc>
                <a:spcPct val="150000"/>
              </a:lnSpc>
              <a:buNone/>
              <a:defRPr b="1"/>
            </a:pPr>
            <a:r>
              <a:rPr lang="fr-FR" sz="2800" dirty="0">
                <a:solidFill>
                  <a:srgbClr val="213B76"/>
                </a:solidFill>
                <a:latin typeface="Myriad Pro" panose="020B0503030403020204"/>
              </a:rPr>
              <a:t>Comment se compose t-il ?</a:t>
            </a:r>
          </a:p>
        </p:txBody>
      </p:sp>
      <p:grpSp>
        <p:nvGrpSpPr>
          <p:cNvPr id="23" name="Groupe 22"/>
          <p:cNvGrpSpPr/>
          <p:nvPr/>
        </p:nvGrpSpPr>
        <p:grpSpPr>
          <a:xfrm>
            <a:off x="286176" y="5963240"/>
            <a:ext cx="2244326" cy="730048"/>
            <a:chOff x="5220072" y="141234"/>
            <a:chExt cx="3870531" cy="1032127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22"/>
            <a:stretch/>
          </p:blipFill>
          <p:spPr>
            <a:xfrm>
              <a:off x="6516232" y="232923"/>
              <a:ext cx="2574371" cy="848747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141234"/>
              <a:ext cx="1296160" cy="1032127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2"/>
          <p:cNvSpPr txBox="1">
            <a:spLocks/>
          </p:cNvSpPr>
          <p:nvPr/>
        </p:nvSpPr>
        <p:spPr>
          <a:xfrm>
            <a:off x="1259632" y="262952"/>
            <a:ext cx="6624736" cy="66130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005493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fr-FR" sz="3200" dirty="0">
                <a:solidFill>
                  <a:srgbClr val="213B76"/>
                </a:solidFill>
                <a:latin typeface="Myriad Pro" panose="020B0503030403020204"/>
              </a:rPr>
              <a:t>QU’EST-CE QU’UN BUDGET ?</a:t>
            </a:r>
          </a:p>
        </p:txBody>
      </p:sp>
      <p:sp>
        <p:nvSpPr>
          <p:cNvPr id="49" name="Espace réservé du numéro de diapositive 1"/>
          <p:cNvSpPr>
            <a:spLocks noGrp="1"/>
          </p:cNvSpPr>
          <p:nvPr>
            <p:ph type="sldNum" sz="quarter" idx="2"/>
          </p:nvPr>
        </p:nvSpPr>
        <p:spPr>
          <a:xfrm>
            <a:off x="8509512" y="6395230"/>
            <a:ext cx="177289" cy="276995"/>
          </a:xfrm>
        </p:spPr>
        <p:txBody>
          <a:bodyPr/>
          <a:lstStyle/>
          <a:p>
            <a:fld id="{86CB4B4D-7CA3-9044-876B-883B54F8677D}" type="slidenum">
              <a:rPr lang="fr-FR" smtClean="0">
                <a:solidFill>
                  <a:srgbClr val="213B76"/>
                </a:solidFill>
                <a:latin typeface="Myriad Pro" panose="020B0503030403020204"/>
              </a:rPr>
              <a:t>4</a:t>
            </a:fld>
            <a:endParaRPr lang="fr-FR" dirty="0">
              <a:solidFill>
                <a:srgbClr val="213B76"/>
              </a:solidFill>
              <a:latin typeface="Myriad Pro" panose="020B0503030403020204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475407" y="3031746"/>
            <a:ext cx="3853237" cy="3061246"/>
            <a:chOff x="492125" y="3031746"/>
            <a:chExt cx="3853237" cy="3061246"/>
          </a:xfrm>
        </p:grpSpPr>
        <p:sp>
          <p:nvSpPr>
            <p:cNvPr id="414" name="Rectangle"/>
            <p:cNvSpPr/>
            <p:nvPr/>
          </p:nvSpPr>
          <p:spPr>
            <a:xfrm>
              <a:off x="492125" y="3031746"/>
              <a:ext cx="2010569" cy="2291805"/>
            </a:xfrm>
            <a:prstGeom prst="rect">
              <a:avLst/>
            </a:prstGeom>
            <a:solidFill>
              <a:srgbClr val="213B7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fr-FR" noProof="1">
                  <a:latin typeface="Myriad Pro" panose="020B0503030403020204"/>
                </a:rPr>
                <a:t>Ressources</a:t>
              </a:r>
            </a:p>
            <a:p>
              <a:pPr algn="ctr">
                <a:defRPr sz="2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fr-FR" dirty="0">
                  <a:latin typeface="Myriad Pro" panose="020B0503030403020204"/>
                </a:rPr>
                <a:t>(</a:t>
              </a:r>
              <a:r>
                <a:rPr lang="fr-FR" noProof="1">
                  <a:latin typeface="Myriad Pro" panose="020B0503030403020204"/>
                </a:rPr>
                <a:t>crédit</a:t>
              </a:r>
              <a:r>
                <a:rPr lang="fr-FR" dirty="0">
                  <a:latin typeface="Myriad Pro" panose="020B0503030403020204"/>
                </a:rPr>
                <a:t>)</a:t>
              </a:r>
            </a:p>
            <a:p>
              <a:pPr>
                <a:defRPr sz="2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fr-FR" dirty="0">
                  <a:latin typeface="Myriad Pro" panose="020B0503030403020204"/>
                </a:rPr>
                <a:t>  </a:t>
              </a:r>
              <a:r>
                <a:rPr lang="fr-FR" sz="1600" dirty="0">
                  <a:latin typeface="Myriad Pro" panose="020B0503030403020204"/>
                </a:rPr>
                <a:t>143 300 F CFP</a:t>
              </a:r>
            </a:p>
          </p:txBody>
        </p:sp>
        <p:sp>
          <p:nvSpPr>
            <p:cNvPr id="419" name="Rectangle"/>
            <p:cNvSpPr/>
            <p:nvPr/>
          </p:nvSpPr>
          <p:spPr>
            <a:xfrm>
              <a:off x="2513070" y="3530221"/>
              <a:ext cx="1832291" cy="1812380"/>
            </a:xfrm>
            <a:prstGeom prst="rect">
              <a:avLst/>
            </a:prstGeom>
            <a:solidFill>
              <a:srgbClr val="C9236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fr-FR" dirty="0">
                  <a:latin typeface="Myriad Pro" panose="020B0503030403020204"/>
                </a:rPr>
                <a:t>Dépenses</a:t>
              </a:r>
            </a:p>
            <a:p>
              <a:pPr algn="ctr">
                <a:defRPr sz="2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fr-FR" dirty="0">
                  <a:latin typeface="Myriad Pro" panose="020B0503030403020204"/>
                </a:rPr>
                <a:t>(</a:t>
              </a:r>
              <a:r>
                <a:rPr lang="fr-FR" noProof="1">
                  <a:latin typeface="Myriad Pro" panose="020B0503030403020204"/>
                </a:rPr>
                <a:t>débit</a:t>
              </a:r>
              <a:r>
                <a:rPr lang="fr-FR" dirty="0">
                  <a:latin typeface="Myriad Pro" panose="020B0503030403020204"/>
                </a:rPr>
                <a:t>)</a:t>
              </a:r>
            </a:p>
            <a:p>
              <a:pPr algn="ctr">
                <a:defRPr sz="2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fr-FR" sz="1600" dirty="0">
                  <a:latin typeface="Myriad Pro" panose="020B0503030403020204"/>
                </a:rPr>
                <a:t>137 000  F CFP</a:t>
              </a:r>
            </a:p>
          </p:txBody>
        </p:sp>
        <p:sp>
          <p:nvSpPr>
            <p:cNvPr id="439" name="Solde bancaire créditeur…"/>
            <p:cNvSpPr txBox="1"/>
            <p:nvPr/>
          </p:nvSpPr>
          <p:spPr>
            <a:xfrm>
              <a:off x="492126" y="5323555"/>
              <a:ext cx="3853236" cy="769437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2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fr-FR" noProof="1">
                  <a:latin typeface="Myriad Pro" panose="020B0503030403020204"/>
                </a:rPr>
                <a:t>Solde</a:t>
              </a:r>
              <a:r>
                <a:rPr dirty="0">
                  <a:latin typeface="Myriad Pro" panose="020B0503030403020204"/>
                </a:rPr>
                <a:t> </a:t>
              </a:r>
              <a:r>
                <a:rPr lang="fr-FR" dirty="0">
                  <a:latin typeface="Myriad Pro" panose="020B0503030403020204"/>
                </a:rPr>
                <a:t>positif (</a:t>
              </a:r>
              <a:r>
                <a:rPr lang="fr-FR" noProof="1">
                  <a:latin typeface="Myriad Pro" panose="020B0503030403020204"/>
                </a:rPr>
                <a:t>créditeur)</a:t>
              </a:r>
            </a:p>
            <a:p>
              <a:pPr algn="ctr">
                <a:defRPr sz="2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>
                  <a:latin typeface="Myriad Pro" panose="020B0503030403020204"/>
                </a:rPr>
                <a:t>+</a:t>
              </a:r>
              <a:r>
                <a:rPr lang="fr-FR" dirty="0">
                  <a:latin typeface="Myriad Pro" panose="020B0503030403020204"/>
                </a:rPr>
                <a:t> 6300</a:t>
              </a:r>
              <a:r>
                <a:rPr dirty="0">
                  <a:latin typeface="Myriad Pro" panose="020B0503030403020204"/>
                </a:rPr>
                <a:t> </a:t>
              </a:r>
              <a:r>
                <a:rPr lang="fr-FR" dirty="0">
                  <a:latin typeface="Myriad Pro" panose="020B0503030403020204"/>
                </a:rPr>
                <a:t> F CFP</a:t>
              </a:r>
              <a:endParaRPr dirty="0">
                <a:latin typeface="Myriad Pro" panose="020B0503030403020204"/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4860033" y="2303086"/>
            <a:ext cx="3960438" cy="3808956"/>
            <a:chOff x="5170483" y="2303086"/>
            <a:chExt cx="3635367" cy="3808956"/>
          </a:xfrm>
        </p:grpSpPr>
        <p:sp>
          <p:nvSpPr>
            <p:cNvPr id="424" name="Rectangle"/>
            <p:cNvSpPr/>
            <p:nvPr/>
          </p:nvSpPr>
          <p:spPr>
            <a:xfrm>
              <a:off x="7027857" y="2303086"/>
              <a:ext cx="1777993" cy="3039519"/>
            </a:xfrm>
            <a:prstGeom prst="rect">
              <a:avLst/>
            </a:prstGeom>
            <a:solidFill>
              <a:srgbClr val="C9236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  <a:latin typeface="Myriad Pro"/>
                  <a:ea typeface="Myriad Pro"/>
                  <a:cs typeface="Myriad Pro"/>
                  <a:sym typeface="Myriad Pro"/>
                </a:defRPr>
              </a:pPr>
              <a:endParaRPr lang="fr-FR" dirty="0">
                <a:latin typeface="Myriad Pro" panose="020B0503030403020204"/>
              </a:endParaRPr>
            </a:p>
            <a:p>
              <a:pPr algn="ctr">
                <a:defRPr sz="2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fr-FR" noProof="1">
                  <a:latin typeface="Myriad Pro" panose="020B0503030403020204"/>
                </a:rPr>
                <a:t>Dépenses</a:t>
              </a:r>
            </a:p>
            <a:p>
              <a:pPr algn="ctr">
                <a:defRPr sz="2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fr-FR" dirty="0">
                  <a:latin typeface="Myriad Pro" panose="020B0503030403020204"/>
                </a:rPr>
                <a:t>(</a:t>
              </a:r>
              <a:r>
                <a:rPr lang="fr-FR" noProof="1">
                  <a:latin typeface="Myriad Pro" panose="020B0503030403020204"/>
                </a:rPr>
                <a:t>débit</a:t>
              </a:r>
              <a:r>
                <a:rPr lang="fr-FR" dirty="0">
                  <a:latin typeface="Myriad Pro" panose="020B0503030403020204"/>
                </a:rPr>
                <a:t>)</a:t>
              </a:r>
            </a:p>
            <a:p>
              <a:pPr algn="ctr">
                <a:defRPr sz="2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fr-FR" sz="1600" dirty="0">
                  <a:latin typeface="Myriad Pro" panose="020B0503030403020204"/>
                </a:rPr>
                <a:t>185 000  F CFP</a:t>
              </a:r>
            </a:p>
          </p:txBody>
        </p:sp>
        <p:sp>
          <p:nvSpPr>
            <p:cNvPr id="432" name="Solde bancaire débiteur…"/>
            <p:cNvSpPr txBox="1"/>
            <p:nvPr/>
          </p:nvSpPr>
          <p:spPr>
            <a:xfrm>
              <a:off x="5170483" y="5342605"/>
              <a:ext cx="3635367" cy="769437"/>
            </a:xfrm>
            <a:prstGeom prst="rect">
              <a:avLst/>
            </a:prstGeom>
            <a:solidFill>
              <a:srgbClr val="E06F17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2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fr-FR" noProof="1">
                  <a:latin typeface="Myriad Pro" panose="020B0503030403020204"/>
                </a:rPr>
                <a:t>Solde</a:t>
              </a:r>
              <a:r>
                <a:rPr dirty="0">
                  <a:latin typeface="Myriad Pro" panose="020B0503030403020204"/>
                </a:rPr>
                <a:t> </a:t>
              </a:r>
              <a:r>
                <a:rPr lang="fr-FR" dirty="0">
                  <a:latin typeface="Myriad Pro" panose="020B0503030403020204"/>
                </a:rPr>
                <a:t>négatif (</a:t>
              </a:r>
              <a:r>
                <a:rPr lang="fr-FR" noProof="1">
                  <a:latin typeface="Myriad Pro" panose="020B0503030403020204"/>
                </a:rPr>
                <a:t>débiteur)</a:t>
              </a:r>
            </a:p>
            <a:p>
              <a:pPr algn="ctr">
                <a:defRPr sz="2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>
                  <a:latin typeface="Myriad Pro" panose="020B0503030403020204"/>
                </a:rPr>
                <a:t>  -</a:t>
              </a:r>
              <a:r>
                <a:rPr lang="fr-FR" dirty="0">
                  <a:latin typeface="Myriad Pro" panose="020B0503030403020204"/>
                </a:rPr>
                <a:t> </a:t>
              </a:r>
              <a:r>
                <a:rPr dirty="0">
                  <a:latin typeface="Myriad Pro" panose="020B0503030403020204"/>
                </a:rPr>
                <a:t>1</a:t>
              </a:r>
              <a:r>
                <a:rPr lang="fr-FR" dirty="0">
                  <a:latin typeface="Myriad Pro" panose="020B0503030403020204"/>
                </a:rPr>
                <a:t>2 000</a:t>
              </a:r>
              <a:r>
                <a:rPr dirty="0">
                  <a:latin typeface="Myriad Pro" panose="020B0503030403020204"/>
                </a:rPr>
                <a:t> </a:t>
              </a:r>
              <a:r>
                <a:rPr lang="fr-FR" dirty="0">
                  <a:latin typeface="Myriad Pro" panose="020B0503030403020204"/>
                </a:rPr>
                <a:t>F CFP</a:t>
              </a:r>
              <a:endParaRPr dirty="0">
                <a:latin typeface="Myriad Pro" panose="020B0503030403020204"/>
              </a:endParaRPr>
            </a:p>
          </p:txBody>
        </p:sp>
        <p:sp>
          <p:nvSpPr>
            <p:cNvPr id="427" name="Rectangle"/>
            <p:cNvSpPr/>
            <p:nvPr/>
          </p:nvSpPr>
          <p:spPr>
            <a:xfrm>
              <a:off x="5170483" y="2706307"/>
              <a:ext cx="1858966" cy="2636294"/>
            </a:xfrm>
            <a:prstGeom prst="rect">
              <a:avLst/>
            </a:prstGeom>
            <a:solidFill>
              <a:srgbClr val="213B7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fr-FR" noProof="1">
                  <a:latin typeface="Myriad Pro" panose="020B0503030403020204"/>
                </a:rPr>
                <a:t>Ressources</a:t>
              </a:r>
            </a:p>
            <a:p>
              <a:pPr algn="ctr">
                <a:defRPr sz="2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fr-FR" dirty="0">
                  <a:latin typeface="Myriad Pro" panose="020B0503030403020204"/>
                </a:rPr>
                <a:t>(</a:t>
              </a:r>
              <a:r>
                <a:rPr lang="fr-FR" noProof="1">
                  <a:latin typeface="Myriad Pro" panose="020B0503030403020204"/>
                </a:rPr>
                <a:t>crédit</a:t>
              </a:r>
              <a:r>
                <a:rPr lang="fr-FR" dirty="0">
                  <a:latin typeface="Myriad Pro" panose="020B0503030403020204"/>
                </a:rPr>
                <a:t>)</a:t>
              </a:r>
              <a:br>
                <a:rPr lang="fr-FR" dirty="0">
                  <a:latin typeface="Myriad Pro" panose="020B0503030403020204"/>
                </a:rPr>
              </a:br>
              <a:r>
                <a:rPr lang="fr-FR" sz="1600" dirty="0">
                  <a:latin typeface="Myriad Pro" panose="020B0503030403020204"/>
                </a:rPr>
                <a:t>173 000  F CFP</a:t>
              </a: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690868" y="1176982"/>
            <a:ext cx="7762264" cy="667176"/>
            <a:chOff x="735642" y="1176982"/>
            <a:chExt cx="7762264" cy="667176"/>
          </a:xfrm>
        </p:grpSpPr>
        <p:sp>
          <p:nvSpPr>
            <p:cNvPr id="43" name="Rectangle"/>
            <p:cNvSpPr/>
            <p:nvPr/>
          </p:nvSpPr>
          <p:spPr>
            <a:xfrm>
              <a:off x="3457272" y="1214225"/>
              <a:ext cx="1928376" cy="629933"/>
            </a:xfrm>
            <a:prstGeom prst="rect">
              <a:avLst/>
            </a:prstGeom>
            <a:solidFill>
              <a:srgbClr val="C9236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  <a:r>
                <a:rPr lang="fr-FR" sz="2400" b="1" dirty="0">
                  <a:solidFill>
                    <a:srgbClr val="FFFFFF"/>
                  </a:solidFill>
                  <a:latin typeface="Myriad Pro" panose="020B0503030403020204"/>
                  <a:ea typeface="Arial"/>
                  <a:cs typeface="Arial"/>
                </a:rPr>
                <a:t>Dépenses</a:t>
              </a:r>
              <a:endParaRPr lang="fr-FR" sz="2400" b="1" dirty="0">
                <a:solidFill>
                  <a:srgbClr val="FFFFFF"/>
                </a:solidFill>
                <a:latin typeface="Myriad Pro" panose="020B0503030403020204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Rectangle"/>
            <p:cNvSpPr/>
            <p:nvPr/>
          </p:nvSpPr>
          <p:spPr>
            <a:xfrm>
              <a:off x="735642" y="1198966"/>
              <a:ext cx="1857539" cy="629933"/>
            </a:xfrm>
            <a:prstGeom prst="rect">
              <a:avLst/>
            </a:prstGeom>
            <a:solidFill>
              <a:srgbClr val="213B7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  <a:r>
                <a:rPr lang="fr-FR" sz="2400" b="1" dirty="0">
                  <a:solidFill>
                    <a:srgbClr val="FFFFFF"/>
                  </a:solidFill>
                  <a:latin typeface="Myriad Pro" panose="020B0503030403020204"/>
                  <a:ea typeface="Arial"/>
                  <a:cs typeface="Arial"/>
                </a:rPr>
                <a:t>Ressources</a:t>
              </a:r>
            </a:p>
          </p:txBody>
        </p:sp>
        <p:sp>
          <p:nvSpPr>
            <p:cNvPr id="36" name="Moins 18"/>
            <p:cNvSpPr/>
            <p:nvPr/>
          </p:nvSpPr>
          <p:spPr>
            <a:xfrm>
              <a:off x="2687587" y="1420424"/>
              <a:ext cx="610785" cy="143049"/>
            </a:xfrm>
            <a:prstGeom prst="rect">
              <a:avLst/>
            </a:prstGeom>
            <a:solidFill>
              <a:srgbClr val="212121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dirty="0">
                <a:latin typeface="Myriad Pro" panose="020B0503030403020204"/>
              </a:endParaRPr>
            </a:p>
          </p:txBody>
        </p:sp>
        <p:sp>
          <p:nvSpPr>
            <p:cNvPr id="37" name="Égal 3"/>
            <p:cNvSpPr/>
            <p:nvPr/>
          </p:nvSpPr>
          <p:spPr>
            <a:xfrm>
              <a:off x="5588024" y="1264910"/>
              <a:ext cx="609211" cy="454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7458"/>
                  </a:lnTo>
                  <a:lnTo>
                    <a:pt x="0" y="7458"/>
                  </a:lnTo>
                  <a:close/>
                  <a:moveTo>
                    <a:pt x="0" y="14142"/>
                  </a:moveTo>
                  <a:lnTo>
                    <a:pt x="21600" y="14142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dirty="0">
                <a:latin typeface="Myriad Pro" panose="020B0503030403020204"/>
              </a:endParaRPr>
            </a:p>
          </p:txBody>
        </p:sp>
        <p:sp>
          <p:nvSpPr>
            <p:cNvPr id="39" name="Rectangle"/>
            <p:cNvSpPr/>
            <p:nvPr/>
          </p:nvSpPr>
          <p:spPr>
            <a:xfrm>
              <a:off x="6640367" y="1176982"/>
              <a:ext cx="1857539" cy="629933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dirty="0">
                <a:latin typeface="Myriad Pro" panose="020B0503030403020204"/>
              </a:endParaRPr>
            </a:p>
          </p:txBody>
        </p:sp>
        <p:sp>
          <p:nvSpPr>
            <p:cNvPr id="40" name="Dépenses"/>
            <p:cNvSpPr txBox="1"/>
            <p:nvPr/>
          </p:nvSpPr>
          <p:spPr>
            <a:xfrm>
              <a:off x="6640367" y="1261119"/>
              <a:ext cx="1857539" cy="46166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fr-FR" noProof="1">
                  <a:solidFill>
                    <a:schemeClr val="tx1"/>
                  </a:solidFill>
                  <a:latin typeface="Myriad Pro" panose="020B0503030403020204"/>
                </a:rPr>
                <a:t>Solde</a:t>
              </a: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176693" y="6282187"/>
            <a:ext cx="2232248" cy="503080"/>
            <a:chOff x="5220072" y="141234"/>
            <a:chExt cx="3870531" cy="1032127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22"/>
            <a:stretch/>
          </p:blipFill>
          <p:spPr>
            <a:xfrm>
              <a:off x="6516232" y="232923"/>
              <a:ext cx="2574371" cy="848747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141234"/>
              <a:ext cx="1296160" cy="1032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684806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Rectangle 2"/>
          <p:cNvSpPr/>
          <p:nvPr/>
        </p:nvSpPr>
        <p:spPr>
          <a:xfrm>
            <a:off x="611560" y="1408312"/>
            <a:ext cx="3476625" cy="52321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spcBef>
                <a:spcPts val="600"/>
              </a:spcBef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213B76"/>
                </a:solidFill>
                <a:latin typeface="Myriad Pro" panose="020B0503030403020204"/>
              </a:rPr>
              <a:t>Des ressources</a:t>
            </a:r>
          </a:p>
        </p:txBody>
      </p:sp>
      <p:sp>
        <p:nvSpPr>
          <p:cNvPr id="13" name="Text Box 2"/>
          <p:cNvSpPr txBox="1">
            <a:spLocks/>
          </p:cNvSpPr>
          <p:nvPr/>
        </p:nvSpPr>
        <p:spPr>
          <a:xfrm>
            <a:off x="1259632" y="262952"/>
            <a:ext cx="6624736" cy="66130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005493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fr-FR" sz="3200" dirty="0">
                <a:solidFill>
                  <a:srgbClr val="213B76"/>
                </a:solidFill>
                <a:latin typeface="Myriad Pro" panose="020B0503030403020204"/>
              </a:rPr>
              <a:t>QU’EST-CE QU’UN BUDGET ?</a:t>
            </a:r>
          </a:p>
        </p:txBody>
      </p:sp>
      <p:sp>
        <p:nvSpPr>
          <p:cNvPr id="4" name="Croix 3"/>
          <p:cNvSpPr/>
          <p:nvPr/>
        </p:nvSpPr>
        <p:spPr>
          <a:xfrm>
            <a:off x="7236296" y="1165577"/>
            <a:ext cx="1008112" cy="1008686"/>
          </a:xfrm>
          <a:prstGeom prst="plus">
            <a:avLst>
              <a:gd name="adj" fmla="val 40117"/>
            </a:avLst>
          </a:prstGeom>
          <a:solidFill>
            <a:srgbClr val="213B76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yriad Pro" panose="020B0503030403020204"/>
              <a:sym typeface="Helvetica"/>
            </a:endParaRPr>
          </a:p>
        </p:txBody>
      </p:sp>
      <p:sp>
        <p:nvSpPr>
          <p:cNvPr id="15" name="Espace réservé du numéro de diapositive 1"/>
          <p:cNvSpPr>
            <a:spLocks noGrp="1"/>
          </p:cNvSpPr>
          <p:nvPr>
            <p:ph type="sldNum" sz="quarter" idx="2"/>
          </p:nvPr>
        </p:nvSpPr>
        <p:spPr>
          <a:xfrm>
            <a:off x="8509512" y="6395230"/>
            <a:ext cx="177289" cy="276995"/>
          </a:xfrm>
        </p:spPr>
        <p:txBody>
          <a:bodyPr/>
          <a:lstStyle/>
          <a:p>
            <a:fld id="{86CB4B4D-7CA3-9044-876B-883B54F8677D}" type="slidenum">
              <a:rPr lang="fr-FR" smtClean="0">
                <a:solidFill>
                  <a:srgbClr val="213B76"/>
                </a:solidFill>
                <a:latin typeface="Myriad Pro" panose="020B0503030403020204"/>
              </a:rPr>
              <a:t>5</a:t>
            </a:fld>
            <a:endParaRPr lang="fr-FR" dirty="0">
              <a:solidFill>
                <a:srgbClr val="213B76"/>
              </a:solidFill>
              <a:latin typeface="Myriad Pro" panose="020B0503030403020204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669729" y="2867456"/>
            <a:ext cx="7804543" cy="1583505"/>
            <a:chOff x="711382" y="2867456"/>
            <a:chExt cx="7804543" cy="1583505"/>
          </a:xfrm>
        </p:grpSpPr>
        <p:sp>
          <p:nvSpPr>
            <p:cNvPr id="5" name="Rectangle 4"/>
            <p:cNvSpPr/>
            <p:nvPr/>
          </p:nvSpPr>
          <p:spPr>
            <a:xfrm>
              <a:off x="711382" y="2881305"/>
              <a:ext cx="3758255" cy="1569656"/>
            </a:xfrm>
            <a:prstGeom prst="rect">
              <a:avLst/>
            </a:prstGeom>
            <a:solidFill>
              <a:srgbClr val="213B76"/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342900" marR="0" indent="-342900" defTabSz="914400" rtl="0" fontAlgn="auto" latinLnBrk="0" hangingPunct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fr-FR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Myriad Pro" panose="020B0503030403020204"/>
                  <a:sym typeface="Helvetica"/>
                </a:rPr>
                <a:t>Les revenus du travail</a:t>
              </a:r>
            </a:p>
            <a:p>
              <a:pPr marL="342900" marR="0" indent="-342900" defTabSz="914400" rtl="0" fontAlgn="auto" latinLnBrk="0" hangingPunct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fr-FR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Myriad Pro" panose="020B0503030403020204"/>
                  <a:sym typeface="Helvetica"/>
                </a:rPr>
                <a:t>Les pensions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05180" y="2867456"/>
              <a:ext cx="3610745" cy="1569656"/>
            </a:xfrm>
            <a:prstGeom prst="rect">
              <a:avLst/>
            </a:prstGeom>
            <a:solidFill>
              <a:srgbClr val="213B76"/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342900" marR="0" indent="-342900" defTabSz="914400" rtl="0" fontAlgn="auto" latinLnBrk="0" hangingPunct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fr-FR" sz="2400" dirty="0">
                  <a:solidFill>
                    <a:srgbClr val="FFFFFF"/>
                  </a:solidFill>
                  <a:latin typeface="Myriad Pro" panose="020B0503030403020204"/>
                </a:rPr>
                <a:t>Les aides sociales</a:t>
              </a:r>
            </a:p>
            <a:p>
              <a:pPr marL="342900" marR="0" indent="-342900" defTabSz="914400" rtl="0" fontAlgn="auto" latinLnBrk="0" hangingPunct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fr-FR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Myriad Pro" panose="020B0503030403020204"/>
                  <a:sym typeface="Helvetica"/>
                </a:rPr>
                <a:t>Autres</a:t>
              </a: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176693" y="6282187"/>
            <a:ext cx="2232248" cy="503080"/>
            <a:chOff x="5220072" y="141234"/>
            <a:chExt cx="3870531" cy="1032127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22"/>
            <a:stretch/>
          </p:blipFill>
          <p:spPr>
            <a:xfrm>
              <a:off x="6516232" y="232923"/>
              <a:ext cx="2574371" cy="848747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141234"/>
              <a:ext cx="1296160" cy="1032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999411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Rectangle 2"/>
          <p:cNvSpPr/>
          <p:nvPr/>
        </p:nvSpPr>
        <p:spPr>
          <a:xfrm>
            <a:off x="251520" y="1084962"/>
            <a:ext cx="3418707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 algn="just">
              <a:spcBef>
                <a:spcPts val="600"/>
              </a:spcBef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sz="2800" dirty="0">
                <a:solidFill>
                  <a:srgbClr val="C92360"/>
                </a:solidFill>
                <a:latin typeface="Myriad Pro" panose="020B0503030403020204"/>
              </a:rPr>
              <a:t>Des </a:t>
            </a:r>
            <a:r>
              <a:rPr lang="fr-FR" sz="2800" noProof="1">
                <a:solidFill>
                  <a:srgbClr val="C92360"/>
                </a:solidFill>
                <a:latin typeface="Myriad Pro" panose="020B0503030403020204"/>
              </a:rPr>
              <a:t>dépenses</a:t>
            </a:r>
          </a:p>
        </p:txBody>
      </p:sp>
      <p:sp>
        <p:nvSpPr>
          <p:cNvPr id="2" name="Moins 1"/>
          <p:cNvSpPr/>
          <p:nvPr/>
        </p:nvSpPr>
        <p:spPr>
          <a:xfrm>
            <a:off x="7174780" y="511239"/>
            <a:ext cx="1334732" cy="1555177"/>
          </a:xfrm>
          <a:prstGeom prst="mathMinus">
            <a:avLst>
              <a:gd name="adj1" fmla="val 10454"/>
            </a:avLst>
          </a:prstGeom>
          <a:solidFill>
            <a:srgbClr val="C92360"/>
          </a:solidFill>
          <a:ln w="165100" cap="flat" cmpd="sng">
            <a:solidFill>
              <a:srgbClr val="C923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yriad Pro" panose="020B0503030403020204"/>
              <a:sym typeface="Helvetica"/>
            </a:endParaRPr>
          </a:p>
        </p:txBody>
      </p:sp>
      <p:sp>
        <p:nvSpPr>
          <p:cNvPr id="22" name="Text Box 2"/>
          <p:cNvSpPr txBox="1">
            <a:spLocks/>
          </p:cNvSpPr>
          <p:nvPr/>
        </p:nvSpPr>
        <p:spPr>
          <a:xfrm>
            <a:off x="1259632" y="262952"/>
            <a:ext cx="6624736" cy="66130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005493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fr-FR" sz="3200" dirty="0">
                <a:solidFill>
                  <a:srgbClr val="213B76"/>
                </a:solidFill>
                <a:latin typeface="Myriad Pro" panose="020B0503030403020204"/>
              </a:rPr>
              <a:t>QU’EST-CE QU’UN BUDGET ?</a:t>
            </a:r>
          </a:p>
        </p:txBody>
      </p:sp>
      <p:sp>
        <p:nvSpPr>
          <p:cNvPr id="25" name="Espace réservé du numéro de diapositive 1"/>
          <p:cNvSpPr>
            <a:spLocks noGrp="1"/>
          </p:cNvSpPr>
          <p:nvPr>
            <p:ph type="sldNum" sz="quarter" idx="2"/>
          </p:nvPr>
        </p:nvSpPr>
        <p:spPr>
          <a:xfrm>
            <a:off x="8509512" y="6395230"/>
            <a:ext cx="177289" cy="276995"/>
          </a:xfrm>
        </p:spPr>
        <p:txBody>
          <a:bodyPr/>
          <a:lstStyle/>
          <a:p>
            <a:fld id="{86CB4B4D-7CA3-9044-876B-883B54F8677D}" type="slidenum">
              <a:rPr lang="fr-FR" smtClean="0">
                <a:solidFill>
                  <a:srgbClr val="213B76"/>
                </a:solidFill>
                <a:latin typeface="Myriad Pro" panose="020B0503030403020204"/>
              </a:rPr>
              <a:t>6</a:t>
            </a:fld>
            <a:endParaRPr lang="fr-FR" dirty="0">
              <a:solidFill>
                <a:srgbClr val="213B76"/>
              </a:solidFill>
              <a:latin typeface="Myriad Pro" panose="020B0503030403020204"/>
            </a:endParaRPr>
          </a:p>
        </p:txBody>
      </p:sp>
      <p:sp>
        <p:nvSpPr>
          <p:cNvPr id="462" name="Des dépenses fixes"/>
          <p:cNvSpPr txBox="1"/>
          <p:nvPr/>
        </p:nvSpPr>
        <p:spPr>
          <a:xfrm>
            <a:off x="234646" y="1955277"/>
            <a:ext cx="3744415" cy="461661"/>
          </a:xfrm>
          <a:prstGeom prst="rect">
            <a:avLst/>
          </a:prstGeom>
          <a:solidFill>
            <a:srgbClr val="C9236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u="sng" dirty="0">
                <a:latin typeface="Myriad Pro" panose="020B0503030403020204"/>
              </a:rPr>
              <a:t>F</a:t>
            </a:r>
            <a:r>
              <a:rPr u="sng" dirty="0">
                <a:latin typeface="Myriad Pro" panose="020B0503030403020204"/>
              </a:rPr>
              <a:t>ixes</a:t>
            </a:r>
            <a:r>
              <a:rPr lang="fr-FR" u="sng" dirty="0">
                <a:latin typeface="Myriad Pro" panose="020B0503030403020204"/>
              </a:rPr>
              <a:t> (et régulières)</a:t>
            </a:r>
            <a:endParaRPr u="sng" dirty="0">
              <a:latin typeface="Myriad Pro" panose="020B0503030403020204"/>
            </a:endParaRPr>
          </a:p>
        </p:txBody>
      </p:sp>
      <p:sp>
        <p:nvSpPr>
          <p:cNvPr id="468" name="Rectangle"/>
          <p:cNvSpPr/>
          <p:nvPr/>
        </p:nvSpPr>
        <p:spPr>
          <a:xfrm>
            <a:off x="234647" y="2396407"/>
            <a:ext cx="3744416" cy="3631344"/>
          </a:xfrm>
          <a:prstGeom prst="rect">
            <a:avLst/>
          </a:prstGeom>
          <a:solidFill>
            <a:srgbClr val="CA2260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ctr">
            <a:noAutofit/>
          </a:bodyPr>
          <a:lstStyle/>
          <a:p>
            <a:pPr marL="342900" indent="-342900" defTabSz="457200">
              <a:lnSpc>
                <a:spcPct val="200000"/>
              </a:lnSpc>
              <a:buSzPct val="100000"/>
              <a:buFont typeface="Arial" panose="020B0604020202020204" pitchFamily="34" charset="0"/>
              <a:buChar char="•"/>
              <a:def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sz="2000" dirty="0">
                <a:latin typeface="Myriad Pro" panose="020B0503030403020204"/>
              </a:rPr>
              <a:t>Internet/téléphone (forfait)</a:t>
            </a:r>
          </a:p>
          <a:p>
            <a:pPr marL="342900" indent="-342900" defTabSz="457200">
              <a:lnSpc>
                <a:spcPct val="200000"/>
              </a:lnSpc>
              <a:buSzPct val="100000"/>
              <a:buFont typeface="Arial" panose="020B0604020202020204" pitchFamily="34" charset="0"/>
              <a:buChar char="•"/>
              <a:def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sz="2000" dirty="0">
                <a:latin typeface="Myriad Pro" panose="020B0503030403020204"/>
              </a:rPr>
              <a:t>Loyer</a:t>
            </a:r>
          </a:p>
          <a:p>
            <a:pPr marL="342900" indent="-342900" defTabSz="457200">
              <a:lnSpc>
                <a:spcPct val="200000"/>
              </a:lnSpc>
              <a:buSzPct val="100000"/>
              <a:buFont typeface="Arial" panose="020B0604020202020204" pitchFamily="34" charset="0"/>
              <a:buChar char="•"/>
              <a:def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sz="2000" dirty="0">
                <a:latin typeface="Myriad Pro" panose="020B0503030403020204"/>
              </a:rPr>
              <a:t>Assurances</a:t>
            </a:r>
          </a:p>
          <a:p>
            <a:pPr marL="342900" indent="-342900" defTabSz="457200">
              <a:lnSpc>
                <a:spcPct val="200000"/>
              </a:lnSpc>
              <a:buSzPct val="100000"/>
              <a:buFont typeface="Arial" panose="020B0604020202020204" pitchFamily="34" charset="0"/>
              <a:buChar char="•"/>
              <a:def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sz="2000" dirty="0">
                <a:latin typeface="Myriad Pro" panose="020B0503030403020204"/>
              </a:rPr>
              <a:t>Transport (abonnement)</a:t>
            </a:r>
          </a:p>
          <a:p>
            <a:pPr marL="342900" indent="-342900" defTabSz="457200">
              <a:lnSpc>
                <a:spcPct val="200000"/>
              </a:lnSpc>
              <a:buSzPct val="100000"/>
              <a:buFont typeface="Arial" panose="020B0604020202020204" pitchFamily="34" charset="0"/>
              <a:buChar char="•"/>
              <a:def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sz="2000" dirty="0">
                <a:latin typeface="Myriad Pro" panose="020B0503030403020204"/>
              </a:rPr>
              <a:t>Eau, gaz, électricité</a:t>
            </a:r>
          </a:p>
          <a:p>
            <a:pPr marL="342900" indent="-342900" defTabSz="457200">
              <a:lnSpc>
                <a:spcPct val="200000"/>
              </a:lnSpc>
              <a:buSzPct val="100000"/>
              <a:buFont typeface="Arial" panose="020B0604020202020204" pitchFamily="34" charset="0"/>
              <a:buChar char="•"/>
              <a:def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sz="2000" dirty="0">
                <a:latin typeface="Myriad Pro" panose="020B0503030403020204"/>
              </a:rPr>
              <a:t>Impôts</a:t>
            </a:r>
          </a:p>
        </p:txBody>
      </p:sp>
      <p:sp>
        <p:nvSpPr>
          <p:cNvPr id="18" name="Des dépenses variables  ou occasionnelles"/>
          <p:cNvSpPr txBox="1"/>
          <p:nvPr/>
        </p:nvSpPr>
        <p:spPr>
          <a:xfrm>
            <a:off x="4411111" y="1962255"/>
            <a:ext cx="4498243" cy="461661"/>
          </a:xfrm>
          <a:prstGeom prst="rect">
            <a:avLst/>
          </a:prstGeom>
          <a:solidFill>
            <a:srgbClr val="C9236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/>
          <a:p>
            <a:pPr defTabSz="849312"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u="sng" dirty="0">
                <a:latin typeface="Myriad Pro" panose="020B0503030403020204"/>
              </a:rPr>
              <a:t>V</a:t>
            </a:r>
            <a:r>
              <a:rPr u="sng" dirty="0">
                <a:latin typeface="Myriad Pro" panose="020B0503030403020204"/>
              </a:rPr>
              <a:t>ariables</a:t>
            </a:r>
            <a:r>
              <a:rPr lang="fr-FR" u="sng" dirty="0">
                <a:latin typeface="Myriad Pro" panose="020B0503030403020204"/>
              </a:rPr>
              <a:t> (et régulières)</a:t>
            </a:r>
            <a:endParaRPr lang="en-US" u="sng" noProof="1">
              <a:latin typeface="Myriad Pro" panose="020B0503030403020204"/>
            </a:endParaRPr>
          </a:p>
        </p:txBody>
      </p:sp>
      <p:sp>
        <p:nvSpPr>
          <p:cNvPr id="19" name="L’alimentation…"/>
          <p:cNvSpPr txBox="1"/>
          <p:nvPr/>
        </p:nvSpPr>
        <p:spPr>
          <a:xfrm>
            <a:off x="4411111" y="2412157"/>
            <a:ext cx="4498243" cy="1477323"/>
          </a:xfrm>
          <a:prstGeom prst="rect">
            <a:avLst/>
          </a:prstGeom>
          <a:solidFill>
            <a:srgbClr val="C9236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/>
          <a:p>
            <a:pPr marL="342900" indent="-342900" defTabSz="849312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sz="2000" dirty="0">
                <a:latin typeface="Myriad Pro" panose="020B0503030403020204"/>
              </a:rPr>
              <a:t>Alimentation</a:t>
            </a:r>
          </a:p>
          <a:p>
            <a:pPr marL="342900" indent="-342900" defTabSz="849312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sz="2000" dirty="0">
                <a:latin typeface="Myriad Pro" panose="020B0503030403020204"/>
              </a:rPr>
              <a:t>Transport (essence, ticket bus…)</a:t>
            </a:r>
          </a:p>
          <a:p>
            <a:pPr marL="342900" indent="-342900" defTabSz="849312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sz="2000" dirty="0">
                <a:latin typeface="Myriad Pro" panose="020B0503030403020204"/>
              </a:rPr>
              <a:t>Internet/téléphone (hors forfait) </a:t>
            </a:r>
          </a:p>
        </p:txBody>
      </p:sp>
      <p:sp>
        <p:nvSpPr>
          <p:cNvPr id="3" name="Rectangle 2"/>
          <p:cNvSpPr/>
          <p:nvPr/>
        </p:nvSpPr>
        <p:spPr>
          <a:xfrm>
            <a:off x="4411111" y="4516398"/>
            <a:ext cx="4498242" cy="461665"/>
          </a:xfrm>
          <a:prstGeom prst="rect">
            <a:avLst/>
          </a:prstGeom>
          <a:solidFill>
            <a:srgbClr val="C92360"/>
          </a:solidFill>
        </p:spPr>
        <p:txBody>
          <a:bodyPr wrap="square">
            <a:spAutoFit/>
          </a:bodyPr>
          <a:lstStyle/>
          <a:p>
            <a:pPr defTabSz="849312"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u="sng" dirty="0">
                <a:latin typeface="Myriad Pro" panose="020B0503030403020204"/>
              </a:rPr>
              <a:t>Occasionnelles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4411111" y="4974914"/>
            <a:ext cx="4498241" cy="1066955"/>
            <a:chOff x="4411111" y="4974914"/>
            <a:chExt cx="4498241" cy="1066955"/>
          </a:xfrm>
        </p:grpSpPr>
        <p:sp>
          <p:nvSpPr>
            <p:cNvPr id="23" name="Des dépenses variables  ou occasionnelles"/>
            <p:cNvSpPr txBox="1"/>
            <p:nvPr/>
          </p:nvSpPr>
          <p:spPr>
            <a:xfrm>
              <a:off x="4411111" y="4974914"/>
              <a:ext cx="2368021" cy="1066955"/>
            </a:xfrm>
            <a:prstGeom prst="rect">
              <a:avLst/>
            </a:prstGeom>
            <a:solidFill>
              <a:srgbClr val="C9236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marL="342900" indent="-342900" defTabSz="849312">
                <a:lnSpc>
                  <a:spcPct val="150000"/>
                </a:lnSpc>
                <a:buFont typeface="Arial" panose="020B0604020202020204" pitchFamily="34" charset="0"/>
                <a:buChar char="•"/>
                <a:defRPr sz="2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fr-FR" sz="2000" dirty="0">
                  <a:latin typeface="Myriad Pro" panose="020B0503030403020204"/>
                </a:rPr>
                <a:t>Habillement</a:t>
              </a:r>
            </a:p>
            <a:p>
              <a:pPr marL="342900" indent="-342900" defTabSz="849312">
                <a:lnSpc>
                  <a:spcPct val="150000"/>
                </a:lnSpc>
                <a:spcBef>
                  <a:spcPts val="400"/>
                </a:spcBef>
                <a:buSzPct val="100000"/>
                <a:buFont typeface="Arial" panose="020B0604020202020204" pitchFamily="34" charset="0"/>
                <a:buChar char="•"/>
                <a:defRPr sz="2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fr-FR" sz="2000" dirty="0">
                  <a:latin typeface="Myriad Pro" panose="020B0503030403020204"/>
                </a:rPr>
                <a:t>Loisirs</a:t>
              </a:r>
              <a:endParaRPr lang="en-US" sz="2000" u="sng" noProof="1">
                <a:latin typeface="Myriad Pro" panose="020B0503030403020204"/>
              </a:endParaRPr>
            </a:p>
          </p:txBody>
        </p:sp>
        <p:sp>
          <p:nvSpPr>
            <p:cNvPr id="27" name="Des dépenses variables  ou occasionnelles"/>
            <p:cNvSpPr txBox="1"/>
            <p:nvPr/>
          </p:nvSpPr>
          <p:spPr>
            <a:xfrm>
              <a:off x="6779132" y="4974914"/>
              <a:ext cx="2130220" cy="1066955"/>
            </a:xfrm>
            <a:prstGeom prst="rect">
              <a:avLst/>
            </a:prstGeom>
            <a:solidFill>
              <a:srgbClr val="C9236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marL="342900" indent="-342900" defTabSz="849312">
                <a:lnSpc>
                  <a:spcPct val="150000"/>
                </a:lnSpc>
                <a:spcBef>
                  <a:spcPts val="400"/>
                </a:spcBef>
                <a:buSzPct val="100000"/>
                <a:buFont typeface="Arial" panose="020B0604020202020204" pitchFamily="34" charset="0"/>
                <a:buChar char="•"/>
                <a:defRPr sz="2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fr-FR" sz="2000" dirty="0">
                  <a:latin typeface="Myriad Pro" panose="020B0503030403020204"/>
                </a:rPr>
                <a:t>Cadeaux</a:t>
              </a:r>
            </a:p>
            <a:p>
              <a:pPr marL="342900" indent="-342900" defTabSz="849312">
                <a:lnSpc>
                  <a:spcPct val="150000"/>
                </a:lnSpc>
                <a:spcBef>
                  <a:spcPts val="400"/>
                </a:spcBef>
                <a:buSzPct val="100000"/>
                <a:buFont typeface="Arial" panose="020B0604020202020204" pitchFamily="34" charset="0"/>
                <a:buChar char="•"/>
                <a:defRPr sz="2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fr-FR" sz="2000" dirty="0">
                  <a:latin typeface="Myriad Pro" panose="020B0503030403020204"/>
                </a:rPr>
                <a:t>Vacances</a:t>
              </a:r>
              <a:endParaRPr lang="en-US" sz="2000" u="sng" noProof="1">
                <a:latin typeface="Myriad Pro" panose="020B0503030403020204"/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176693" y="6282187"/>
            <a:ext cx="2232248" cy="503080"/>
            <a:chOff x="5220072" y="141234"/>
            <a:chExt cx="3870531" cy="1032127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22"/>
            <a:stretch/>
          </p:blipFill>
          <p:spPr>
            <a:xfrm>
              <a:off x="6516232" y="232923"/>
              <a:ext cx="2574371" cy="848747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141234"/>
              <a:ext cx="1296160" cy="1032127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Espace réservé du texte 4"/>
          <p:cNvSpPr txBox="1"/>
          <p:nvPr/>
        </p:nvSpPr>
        <p:spPr>
          <a:xfrm>
            <a:off x="576263" y="674970"/>
            <a:ext cx="6444010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5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2800" noProof="1">
                <a:latin typeface="Myriad Pro" panose="020B0503030403020204"/>
              </a:rPr>
              <a:t>Selon</a:t>
            </a:r>
            <a:r>
              <a:rPr sz="2800" dirty="0">
                <a:latin typeface="Myriad Pro" panose="020B0503030403020204"/>
              </a:rPr>
              <a:t> </a:t>
            </a:r>
            <a:r>
              <a:rPr lang="en-US" sz="2800" noProof="1">
                <a:latin typeface="Myriad Pro" panose="020B0503030403020204"/>
              </a:rPr>
              <a:t>toi</a:t>
            </a:r>
            <a:r>
              <a:rPr sz="2800" dirty="0">
                <a:latin typeface="Myriad Pro" panose="020B0503030403020204"/>
              </a:rPr>
              <a:t>, sur </a:t>
            </a:r>
            <a:r>
              <a:rPr lang="en-US" sz="2800" noProof="1">
                <a:latin typeface="Myriad Pro" panose="020B0503030403020204"/>
              </a:rPr>
              <a:t>quelles</a:t>
            </a:r>
            <a:r>
              <a:rPr sz="2800" dirty="0">
                <a:latin typeface="Myriad Pro" panose="020B0503030403020204"/>
              </a:rPr>
              <a:t> </a:t>
            </a:r>
            <a:r>
              <a:rPr lang="en-US" sz="2800" noProof="1">
                <a:latin typeface="Myriad Pro" panose="020B0503030403020204"/>
              </a:rPr>
              <a:t>dépenses</a:t>
            </a:r>
            <a:r>
              <a:rPr sz="2800" dirty="0">
                <a:latin typeface="Myriad Pro" panose="020B0503030403020204"/>
              </a:rPr>
              <a:t>, </a:t>
            </a:r>
            <a:r>
              <a:rPr lang="en-US" sz="2800" noProof="1">
                <a:latin typeface="Myriad Pro" panose="020B0503030403020204"/>
              </a:rPr>
              <a:t>peut-on</a:t>
            </a:r>
            <a:r>
              <a:rPr sz="2800" dirty="0">
                <a:latin typeface="Myriad Pro" panose="020B0503030403020204"/>
              </a:rPr>
              <a:t> </a:t>
            </a:r>
            <a:r>
              <a:rPr lang="fr-FR" sz="2800" dirty="0">
                <a:latin typeface="Myriad Pro" panose="020B0503030403020204"/>
              </a:rPr>
              <a:t>plus facilement </a:t>
            </a:r>
            <a:r>
              <a:rPr lang="en-US" sz="2800" noProof="1">
                <a:latin typeface="Myriad Pro" panose="020B0503030403020204"/>
              </a:rPr>
              <a:t>agir</a:t>
            </a:r>
            <a:r>
              <a:rPr sz="2800" dirty="0">
                <a:latin typeface="Myriad Pro" panose="020B0503030403020204"/>
              </a:rPr>
              <a:t> ?</a:t>
            </a:r>
          </a:p>
        </p:txBody>
      </p:sp>
      <p:sp>
        <p:nvSpPr>
          <p:cNvPr id="836" name="Rectangle 10"/>
          <p:cNvSpPr/>
          <p:nvPr/>
        </p:nvSpPr>
        <p:spPr>
          <a:xfrm>
            <a:off x="576262" y="2349500"/>
            <a:ext cx="7991476" cy="3600450"/>
          </a:xfrm>
          <a:prstGeom prst="rect">
            <a:avLst/>
          </a:prstGeom>
          <a:ln w="63500">
            <a:solidFill>
              <a:srgbClr val="E06F17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latin typeface="Myriad Pro" panose="020B0503030403020204"/>
            </a:endParaRPr>
          </a:p>
        </p:txBody>
      </p:sp>
      <p:sp>
        <p:nvSpPr>
          <p:cNvPr id="838" name="ZoneTexte 4"/>
          <p:cNvSpPr txBox="1"/>
          <p:nvPr/>
        </p:nvSpPr>
        <p:spPr>
          <a:xfrm>
            <a:off x="2899420" y="3126551"/>
            <a:ext cx="1155751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noProof="1">
                <a:solidFill>
                  <a:srgbClr val="213B76"/>
                </a:solidFill>
                <a:latin typeface="Myriad Pro" panose="020B0503030403020204"/>
              </a:rPr>
              <a:t>Loisirs</a:t>
            </a:r>
          </a:p>
        </p:txBody>
      </p:sp>
      <p:sp>
        <p:nvSpPr>
          <p:cNvPr id="839" name="ZoneTexte 5"/>
          <p:cNvSpPr txBox="1"/>
          <p:nvPr/>
        </p:nvSpPr>
        <p:spPr>
          <a:xfrm>
            <a:off x="4549618" y="2557717"/>
            <a:ext cx="2895724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rgbClr val="213B76"/>
                </a:solidFill>
                <a:latin typeface="Myriad Pro" panose="020B0503030403020204"/>
              </a:rPr>
              <a:t>Assurance </a:t>
            </a:r>
            <a:r>
              <a:rPr lang="en-US" noProof="1">
                <a:solidFill>
                  <a:srgbClr val="213B76"/>
                </a:solidFill>
                <a:latin typeface="Myriad Pro" panose="020B0503030403020204"/>
              </a:rPr>
              <a:t>voiture</a:t>
            </a:r>
          </a:p>
        </p:txBody>
      </p:sp>
      <p:sp>
        <p:nvSpPr>
          <p:cNvPr id="840" name="ZoneTexte 6"/>
          <p:cNvSpPr txBox="1"/>
          <p:nvPr/>
        </p:nvSpPr>
        <p:spPr>
          <a:xfrm>
            <a:off x="6172181" y="5383430"/>
            <a:ext cx="2173383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 algn="ctr"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noProof="1">
                <a:solidFill>
                  <a:srgbClr val="213B76"/>
                </a:solidFill>
                <a:latin typeface="Myriad Pro" panose="020B0503030403020204"/>
              </a:rPr>
              <a:t>Cadeaux</a:t>
            </a:r>
          </a:p>
        </p:txBody>
      </p:sp>
      <p:sp>
        <p:nvSpPr>
          <p:cNvPr id="841" name="ZoneTexte 7"/>
          <p:cNvSpPr txBox="1"/>
          <p:nvPr/>
        </p:nvSpPr>
        <p:spPr>
          <a:xfrm>
            <a:off x="899592" y="2616043"/>
            <a:ext cx="1863806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noProof="1">
                <a:solidFill>
                  <a:srgbClr val="213B76"/>
                </a:solidFill>
                <a:latin typeface="Myriad Pro" panose="020B0503030403020204"/>
              </a:rPr>
              <a:t>Électricité</a:t>
            </a:r>
            <a:r>
              <a:rPr dirty="0">
                <a:solidFill>
                  <a:srgbClr val="213B76"/>
                </a:solidFill>
                <a:latin typeface="Myriad Pro" panose="020B0503030403020204"/>
              </a:rPr>
              <a:t> </a:t>
            </a:r>
          </a:p>
        </p:txBody>
      </p:sp>
      <p:sp>
        <p:nvSpPr>
          <p:cNvPr id="842" name="ZoneTexte 8"/>
          <p:cNvSpPr txBox="1"/>
          <p:nvPr/>
        </p:nvSpPr>
        <p:spPr>
          <a:xfrm>
            <a:off x="1542968" y="5278571"/>
            <a:ext cx="1219254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rgbClr val="213B76"/>
                </a:solidFill>
                <a:latin typeface="Myriad Pro" panose="020B0503030403020204"/>
              </a:rPr>
              <a:t>Eau</a:t>
            </a:r>
          </a:p>
        </p:txBody>
      </p:sp>
      <p:sp>
        <p:nvSpPr>
          <p:cNvPr id="843" name="ZoneTexte 9"/>
          <p:cNvSpPr txBox="1"/>
          <p:nvPr/>
        </p:nvSpPr>
        <p:spPr>
          <a:xfrm>
            <a:off x="7159649" y="4324805"/>
            <a:ext cx="1185915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noProof="1">
                <a:solidFill>
                  <a:srgbClr val="213B76"/>
                </a:solidFill>
                <a:latin typeface="Myriad Pro" panose="020B0503030403020204"/>
              </a:rPr>
              <a:t>Loyer</a:t>
            </a:r>
          </a:p>
        </p:txBody>
      </p:sp>
      <p:sp>
        <p:nvSpPr>
          <p:cNvPr id="844" name="ZoneTexte 11"/>
          <p:cNvSpPr txBox="1"/>
          <p:nvPr/>
        </p:nvSpPr>
        <p:spPr>
          <a:xfrm>
            <a:off x="5880399" y="3537366"/>
            <a:ext cx="227974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rgbClr val="213B76"/>
                </a:solidFill>
                <a:latin typeface="Myriad Pro" panose="020B0503030403020204"/>
              </a:rPr>
              <a:t>Alimentation</a:t>
            </a:r>
          </a:p>
        </p:txBody>
      </p:sp>
      <p:sp>
        <p:nvSpPr>
          <p:cNvPr id="845" name="ZoneTexte 12"/>
          <p:cNvSpPr txBox="1"/>
          <p:nvPr/>
        </p:nvSpPr>
        <p:spPr>
          <a:xfrm>
            <a:off x="3959895" y="3827240"/>
            <a:ext cx="1241480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noProof="1">
                <a:solidFill>
                  <a:srgbClr val="213B76"/>
                </a:solidFill>
                <a:latin typeface="Myriad Pro" panose="020B0503030403020204"/>
              </a:rPr>
              <a:t>Impôts</a:t>
            </a:r>
          </a:p>
        </p:txBody>
      </p:sp>
      <p:sp>
        <p:nvSpPr>
          <p:cNvPr id="846" name="ZoneTexte 14"/>
          <p:cNvSpPr txBox="1"/>
          <p:nvPr/>
        </p:nvSpPr>
        <p:spPr>
          <a:xfrm>
            <a:off x="998363" y="4202561"/>
            <a:ext cx="207812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rgbClr val="213B76"/>
                </a:solidFill>
                <a:latin typeface="Myriad Pro" panose="020B0503030403020204"/>
              </a:rPr>
              <a:t>Transports</a:t>
            </a:r>
          </a:p>
        </p:txBody>
      </p:sp>
      <p:sp>
        <p:nvSpPr>
          <p:cNvPr id="849" name="Espace réservé du texte 4"/>
          <p:cNvSpPr txBox="1"/>
          <p:nvPr/>
        </p:nvSpPr>
        <p:spPr>
          <a:xfrm>
            <a:off x="7148513" y="195262"/>
            <a:ext cx="1597026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800" b="1">
                <a:solidFill>
                  <a:srgbClr val="CA22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rgbClr val="E06F17"/>
                </a:solidFill>
                <a:latin typeface="Myriad Pro" panose="020B0503030403020204"/>
              </a:rPr>
              <a:t>QUIZ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655191" y="4854118"/>
            <a:ext cx="3788854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213B76"/>
                </a:solidFill>
                <a:effectLst/>
                <a:uFillTx/>
                <a:latin typeface="Myriad Pro" panose="020B0503030403020204"/>
                <a:cs typeface="Arial" panose="020B0604020202020204" pitchFamily="34" charset="0"/>
                <a:sym typeface="Helvetica"/>
              </a:rPr>
              <a:t>Vêtements – chaussures </a:t>
            </a:r>
          </a:p>
        </p:txBody>
      </p:sp>
      <p:sp>
        <p:nvSpPr>
          <p:cNvPr id="19" name="Espace réservé du numéro de diapositive 1"/>
          <p:cNvSpPr>
            <a:spLocks noGrp="1"/>
          </p:cNvSpPr>
          <p:nvPr>
            <p:ph type="sldNum" sz="quarter" idx="2"/>
          </p:nvPr>
        </p:nvSpPr>
        <p:spPr>
          <a:xfrm>
            <a:off x="8509512" y="6395230"/>
            <a:ext cx="177289" cy="276995"/>
          </a:xfrm>
        </p:spPr>
        <p:txBody>
          <a:bodyPr/>
          <a:lstStyle/>
          <a:p>
            <a:fld id="{86CB4B4D-7CA3-9044-876B-883B54F8677D}" type="slidenum">
              <a:rPr lang="fr-FR" smtClean="0">
                <a:solidFill>
                  <a:srgbClr val="213B76"/>
                </a:solidFill>
                <a:latin typeface="Myriad Pro" panose="020B0503030403020204"/>
              </a:rPr>
              <a:t>7</a:t>
            </a:fld>
            <a:endParaRPr lang="fr-FR" dirty="0">
              <a:solidFill>
                <a:srgbClr val="213B76"/>
              </a:solidFill>
              <a:latin typeface="Myriad Pro" panose="020B0503030403020204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251520" y="6260838"/>
            <a:ext cx="2232248" cy="503080"/>
            <a:chOff x="5220072" y="141234"/>
            <a:chExt cx="3870531" cy="1032127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22"/>
            <a:stretch/>
          </p:blipFill>
          <p:spPr>
            <a:xfrm>
              <a:off x="6516232" y="232923"/>
              <a:ext cx="2574371" cy="848747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141234"/>
              <a:ext cx="1296160" cy="1032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632665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" grpId="0" animBg="1" advAuto="0"/>
      <p:bldP spid="838" grpId="0"/>
      <p:bldP spid="839" grpId="0"/>
      <p:bldP spid="840" grpId="0"/>
      <p:bldP spid="841" grpId="0"/>
      <p:bldP spid="842" grpId="0"/>
      <p:bldP spid="843" grpId="0"/>
      <p:bldP spid="844" grpId="0"/>
      <p:bldP spid="845" grpId="0"/>
      <p:bldP spid="84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Espace réservé du texte 4"/>
          <p:cNvSpPr txBox="1"/>
          <p:nvPr/>
        </p:nvSpPr>
        <p:spPr>
          <a:xfrm>
            <a:off x="179512" y="918548"/>
            <a:ext cx="4014788" cy="1154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500"/>
              </a:spcBef>
              <a:defRPr sz="23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dirty="0">
                <a:latin typeface="Myriad Pro" panose="020B0503030403020204" pitchFamily="34" charset="0"/>
              </a:rPr>
              <a:t>Exercice : c</a:t>
            </a:r>
            <a:r>
              <a:rPr dirty="0">
                <a:latin typeface="Myriad Pro" panose="020B0503030403020204" pitchFamily="34" charset="0"/>
              </a:rPr>
              <a:t>alculer l’argent disponible</a:t>
            </a:r>
            <a:r>
              <a:rPr lang="fr-FR" dirty="0">
                <a:latin typeface="Myriad Pro" panose="020B0503030403020204" pitchFamily="34" charset="0"/>
              </a:rPr>
              <a:t> une fois toutes les dépenses réglées.</a:t>
            </a:r>
            <a:endParaRPr dirty="0">
              <a:latin typeface="Myriad Pro" panose="020B0503030403020204" pitchFamily="34" charset="0"/>
            </a:endParaRPr>
          </a:p>
        </p:txBody>
      </p:sp>
      <p:grpSp>
        <p:nvGrpSpPr>
          <p:cNvPr id="857" name="Titre 1"/>
          <p:cNvGrpSpPr/>
          <p:nvPr/>
        </p:nvGrpSpPr>
        <p:grpSpPr>
          <a:xfrm>
            <a:off x="4309852" y="871356"/>
            <a:ext cx="4650681" cy="1248542"/>
            <a:chOff x="0" y="-1"/>
            <a:chExt cx="4476752" cy="1076326"/>
          </a:xfrm>
        </p:grpSpPr>
        <p:sp>
          <p:nvSpPr>
            <p:cNvPr id="855" name="Rectangle"/>
            <p:cNvSpPr/>
            <p:nvPr/>
          </p:nvSpPr>
          <p:spPr>
            <a:xfrm>
              <a:off x="0" y="-1"/>
              <a:ext cx="4476752" cy="1076326"/>
            </a:xfrm>
            <a:prstGeom prst="rect">
              <a:avLst/>
            </a:prstGeom>
            <a:noFill/>
            <a:ln w="38100" cap="flat">
              <a:solidFill>
                <a:srgbClr val="00206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000" b="1">
                  <a:solidFill>
                    <a:srgbClr val="002060"/>
                  </a:solidFill>
                  <a:latin typeface="Myriad Pro"/>
                  <a:ea typeface="Myriad Pro"/>
                  <a:cs typeface="Myriad Pro"/>
                  <a:sym typeface="Myriad Pro"/>
                </a:defRPr>
              </a:pPr>
              <a:endParaRPr dirty="0"/>
            </a:p>
          </p:txBody>
        </p:sp>
        <p:sp>
          <p:nvSpPr>
            <p:cNvPr id="856" name="Salaire mensuel brut : 1800 €…"/>
            <p:cNvSpPr txBox="1"/>
            <p:nvPr/>
          </p:nvSpPr>
          <p:spPr>
            <a:xfrm>
              <a:off x="0" y="201047"/>
              <a:ext cx="4334569" cy="6633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  <a:defRPr sz="2200" b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z="1400" noProof="1"/>
                <a:t>Salaire</a:t>
              </a:r>
              <a:r>
                <a:rPr sz="1400" dirty="0"/>
                <a:t> </a:t>
              </a:r>
              <a:r>
                <a:rPr lang="en-US" sz="1400" noProof="1">
                  <a:solidFill>
                    <a:srgbClr val="213B76"/>
                  </a:solidFill>
                </a:rPr>
                <a:t>mensuel</a:t>
              </a:r>
              <a:r>
                <a:rPr sz="1400" dirty="0">
                  <a:solidFill>
                    <a:srgbClr val="213B76"/>
                  </a:solidFill>
                </a:rPr>
                <a:t> </a:t>
              </a:r>
              <a:r>
                <a:rPr lang="fr-FR" sz="1400" dirty="0">
                  <a:solidFill>
                    <a:srgbClr val="213B76"/>
                  </a:solidFill>
                </a:rPr>
                <a:t>après prélèvement de la CST</a:t>
              </a:r>
              <a:r>
                <a:rPr lang="fr-FR" sz="1400" dirty="0">
                  <a:solidFill>
                    <a:srgbClr val="FF0000"/>
                  </a:solidFill>
                </a:rPr>
                <a:t> </a:t>
              </a:r>
              <a:r>
                <a:rPr sz="1400" dirty="0"/>
                <a:t>: </a:t>
              </a:r>
              <a:r>
                <a:rPr lang="fr-FR" sz="1400" dirty="0"/>
                <a:t>365 400 F CFP</a:t>
              </a:r>
            </a:p>
            <a:p>
              <a:pPr marL="342900" indent="-342900">
                <a:buFont typeface="Wingdings" panose="05000000000000000000" pitchFamily="2" charset="2"/>
                <a:buChar char="v"/>
                <a:defRPr sz="2200" b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1600" dirty="0"/>
                <a:t>Allocations </a:t>
              </a:r>
              <a:r>
                <a:rPr lang="en-US" sz="1600" noProof="1"/>
                <a:t>familiales</a:t>
              </a:r>
              <a:r>
                <a:rPr sz="1600" dirty="0"/>
                <a:t> : </a:t>
              </a:r>
              <a:r>
                <a:rPr lang="fr-FR" sz="1600" dirty="0"/>
                <a:t> </a:t>
              </a:r>
              <a:r>
                <a:rPr sz="1600" dirty="0"/>
                <a:t>1</a:t>
              </a:r>
              <a:r>
                <a:rPr lang="fr-FR" sz="1600" dirty="0"/>
                <a:t>5 000 F CFP</a:t>
              </a:r>
              <a:endParaRPr sz="1600" dirty="0"/>
            </a:p>
          </p:txBody>
        </p:sp>
      </p:grpSp>
      <p:graphicFrame>
        <p:nvGraphicFramePr>
          <p:cNvPr id="858" name="Group 46"/>
          <p:cNvGraphicFramePr/>
          <p:nvPr>
            <p:extLst>
              <p:ext uri="{D42A27DB-BD31-4B8C-83A1-F6EECF244321}">
                <p14:modId xmlns:p14="http://schemas.microsoft.com/office/powerpoint/2010/main" val="3669913644"/>
              </p:ext>
            </p:extLst>
          </p:nvPr>
        </p:nvGraphicFramePr>
        <p:xfrm>
          <a:off x="315882" y="2391806"/>
          <a:ext cx="8644651" cy="4275897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352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2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0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0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46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Mes dépenses</a:t>
                      </a:r>
                    </a:p>
                  </a:txBody>
                  <a:tcPr marL="45720" marR="45720" anchor="ctr" horzOverflow="overflow">
                    <a:lnL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L>
                    <a:lnR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R>
                    <a:lnT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T>
                    <a:lnB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Montant</a:t>
                      </a:r>
                    </a:p>
                  </a:txBody>
                  <a:tcPr marL="45720" marR="45720" anchor="ctr" horzOverflow="overflow">
                    <a:lnL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L>
                    <a:lnR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R>
                    <a:lnT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T>
                    <a:lnB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B>
                    <a:solidFill>
                      <a:srgbClr val="C923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Mes dépenses</a:t>
                      </a:r>
                    </a:p>
                  </a:txBody>
                  <a:tcPr marL="45720" marR="45720" anchor="ctr" horzOverflow="overflow">
                    <a:lnL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L>
                    <a:lnR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R>
                    <a:lnT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T>
                    <a:lnB w="50800" cap="flat" cmpd="sng" algn="ctr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Montant</a:t>
                      </a:r>
                    </a:p>
                  </a:txBody>
                  <a:tcPr marL="45720" marR="45720" anchor="ctr" horzOverflow="overflow">
                    <a:lnL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L>
                    <a:lnR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R>
                    <a:lnT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T>
                    <a:lnB w="50800" cap="flat" cmpd="sng" algn="ctr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23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200" b="1" baseline="0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Logement </a:t>
                      </a:r>
                      <a:r>
                        <a:rPr lang="fr-FR" sz="1800" b="1" baseline="0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(loyer, eau, électricité, …)</a:t>
                      </a:r>
                      <a:endParaRPr sz="1800" b="1" dirty="0">
                        <a:solidFill>
                          <a:srgbClr val="002060"/>
                        </a:solidFill>
                        <a:latin typeface="Myriad Pro"/>
                        <a:ea typeface="Myriad Pro"/>
                        <a:cs typeface="Myriad Pro"/>
                        <a:sym typeface="Myriad Pro"/>
                      </a:endParaRPr>
                    </a:p>
                  </a:txBody>
                  <a:tcPr marL="45720" marR="45720" horzOverflow="overflow">
                    <a:lnL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L>
                    <a:lnR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R>
                    <a:lnT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T>
                    <a:lnB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1600" b="1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92</a:t>
                      </a:r>
                      <a:r>
                        <a:rPr lang="fr-FR" sz="1600" b="1" baseline="0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 000  F CFP</a:t>
                      </a:r>
                    </a:p>
                    <a:p>
                      <a:pPr algn="l">
                        <a:defRPr sz="1800"/>
                      </a:pPr>
                      <a:r>
                        <a:rPr sz="1600" b="1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/mois</a:t>
                      </a:r>
                    </a:p>
                  </a:txBody>
                  <a:tcPr marL="45720" marR="45720" horzOverflow="overflow">
                    <a:lnL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L>
                    <a:lnR w="50800" cap="flat" cmpd="sng" algn="ctr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T>
                    <a:lnB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 b="1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Alimentation</a:t>
                      </a:r>
                    </a:p>
                  </a:txBody>
                  <a:tcPr marL="45720" marR="45720" horzOverflow="overflow">
                    <a:lnL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L>
                    <a:lnR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R>
                    <a:lnT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T>
                    <a:lnB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1600" b="1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103 000</a:t>
                      </a:r>
                      <a:r>
                        <a:rPr lang="fr-FR" sz="1600" b="1" baseline="0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  F CFP</a:t>
                      </a:r>
                    </a:p>
                    <a:p>
                      <a:pPr algn="l">
                        <a:defRPr sz="1800"/>
                      </a:pPr>
                      <a:r>
                        <a:rPr sz="1600" b="1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/mois</a:t>
                      </a:r>
                    </a:p>
                  </a:txBody>
                  <a:tcPr marL="45720" marR="45720" horzOverflow="overflow">
                    <a:lnL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L>
                    <a:lnR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R>
                    <a:lnT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T>
                    <a:lnB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42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200" b="1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Transport</a:t>
                      </a:r>
                      <a:endParaRPr sz="2200" b="1" dirty="0">
                        <a:solidFill>
                          <a:srgbClr val="002060"/>
                        </a:solidFill>
                        <a:latin typeface="Myriad Pro"/>
                        <a:ea typeface="Myriad Pro"/>
                        <a:cs typeface="Myriad Pro"/>
                        <a:sym typeface="Myriad Pro"/>
                      </a:endParaRPr>
                    </a:p>
                  </a:txBody>
                  <a:tcPr marL="45720" marR="45720" horzOverflow="overflow">
                    <a:lnL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L>
                    <a:lnR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R>
                    <a:lnT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T>
                    <a:lnB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1600" b="1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38 250 F CFP </a:t>
                      </a:r>
                    </a:p>
                    <a:p>
                      <a:pPr algn="l">
                        <a:defRPr sz="1800"/>
                      </a:pPr>
                      <a:r>
                        <a:rPr sz="1600" b="1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/mois</a:t>
                      </a:r>
                    </a:p>
                  </a:txBody>
                  <a:tcPr marL="45720" marR="45720" horzOverflow="overflow">
                    <a:lnL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L>
                    <a:lnR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R>
                    <a:lnT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T>
                    <a:lnB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200" b="1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Information</a:t>
                      </a:r>
                      <a:r>
                        <a:rPr lang="fr-FR" sz="2200" b="1" baseline="0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 et communication</a:t>
                      </a:r>
                      <a:endParaRPr sz="2200" b="1" dirty="0">
                        <a:solidFill>
                          <a:srgbClr val="002060"/>
                        </a:solidFill>
                        <a:latin typeface="Myriad Pro"/>
                        <a:ea typeface="Myriad Pro"/>
                        <a:cs typeface="Myriad Pro"/>
                        <a:sym typeface="Myriad Pro"/>
                      </a:endParaRPr>
                    </a:p>
                  </a:txBody>
                  <a:tcPr marL="45720" marR="45720" horzOverflow="overflow">
                    <a:lnL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L>
                    <a:lnR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R>
                    <a:lnT w="50800" cap="flat" cmpd="sng" algn="ctr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1600" b="1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12 000 F CFP</a:t>
                      </a:r>
                      <a:r>
                        <a:rPr lang="fr-FR" sz="1600" b="1" baseline="0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 / mois </a:t>
                      </a:r>
                      <a:endParaRPr sz="1600" b="1" dirty="0">
                        <a:solidFill>
                          <a:srgbClr val="002060"/>
                        </a:solidFill>
                        <a:latin typeface="Myriad Pro"/>
                        <a:ea typeface="Myriad Pro"/>
                        <a:cs typeface="Myriad Pro"/>
                        <a:sym typeface="Myriad Pro"/>
                      </a:endParaRPr>
                    </a:p>
                  </a:txBody>
                  <a:tcPr marL="45720" marR="45720" horzOverflow="overflow">
                    <a:lnL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L>
                    <a:lnR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R>
                    <a:lnT w="50800" cap="flat" cmpd="sng" algn="ctr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200" b="1" dirty="0">
                          <a:solidFill>
                            <a:srgbClr val="0022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Vêtements </a:t>
                      </a:r>
                      <a:endParaRPr sz="2200" b="1" dirty="0">
                        <a:solidFill>
                          <a:srgbClr val="002260"/>
                        </a:solidFill>
                        <a:latin typeface="Myriad Pro"/>
                        <a:ea typeface="Myriad Pro"/>
                        <a:cs typeface="Myriad Pro"/>
                        <a:sym typeface="Myriad Pro"/>
                      </a:endParaRPr>
                    </a:p>
                  </a:txBody>
                  <a:tcPr marL="45720" marR="45720" horzOverflow="overflow">
                    <a:lnL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L>
                    <a:lnR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R>
                    <a:lnT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T>
                    <a:lnB w="50800" cap="flat" cmpd="sng" algn="ctr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600" b="1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199 800 F CFP/</a:t>
                      </a:r>
                      <a:r>
                        <a:rPr lang="fr-FR" sz="1600" b="1" u="sng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an</a:t>
                      </a:r>
                    </a:p>
                    <a:p>
                      <a:pPr algn="l">
                        <a:defRPr sz="1800"/>
                      </a:pPr>
                      <a:endParaRPr sz="1600" b="1" dirty="0">
                        <a:solidFill>
                          <a:srgbClr val="002060"/>
                        </a:solidFill>
                        <a:latin typeface="Myriad Pro"/>
                        <a:ea typeface="Myriad Pro"/>
                        <a:cs typeface="Myriad Pro"/>
                        <a:sym typeface="Myriad Pro"/>
                      </a:endParaRPr>
                    </a:p>
                  </a:txBody>
                  <a:tcPr marL="45720" marR="45720" horzOverflow="overflow">
                    <a:lnL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L>
                    <a:lnR w="50800" cap="flat" cmpd="sng" algn="ctr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T>
                    <a:lnB w="50800" cap="flat" cmpd="sng" algn="ctr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200" b="1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Loisirs, cultures,</a:t>
                      </a:r>
                      <a:r>
                        <a:rPr lang="fr-FR" sz="2200" b="1" baseline="0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 divers </a:t>
                      </a:r>
                      <a:endParaRPr sz="2200" b="1" dirty="0">
                        <a:solidFill>
                          <a:srgbClr val="002060"/>
                        </a:solidFill>
                        <a:latin typeface="Myriad Pro"/>
                        <a:ea typeface="Myriad Pro"/>
                        <a:cs typeface="Myriad Pro"/>
                        <a:sym typeface="Myriad Pro"/>
                      </a:endParaRPr>
                    </a:p>
                  </a:txBody>
                  <a:tcPr marL="45720" marR="45720" horzOverflow="overflow">
                    <a:lnL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L>
                    <a:lnR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R>
                    <a:lnT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T>
                    <a:lnB w="50800" cap="flat" cmpd="sng" algn="ctr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1600" b="1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43 000 F CFP</a:t>
                      </a:r>
                    </a:p>
                    <a:p>
                      <a:pPr algn="l">
                        <a:defRPr sz="1800"/>
                      </a:pPr>
                      <a:r>
                        <a:rPr sz="1600" b="1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/</a:t>
                      </a:r>
                      <a:r>
                        <a:rPr lang="fr-FR" sz="1600" b="1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mois</a:t>
                      </a:r>
                      <a:endParaRPr sz="1600" b="1" dirty="0">
                        <a:solidFill>
                          <a:srgbClr val="002060"/>
                        </a:solidFill>
                        <a:latin typeface="Myriad Pro"/>
                        <a:ea typeface="Myriad Pro"/>
                        <a:cs typeface="Myriad Pro"/>
                        <a:sym typeface="Myriad Pro"/>
                      </a:endParaRPr>
                    </a:p>
                  </a:txBody>
                  <a:tcPr marL="45720" marR="45720" horzOverflow="overflow">
                    <a:lnL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L>
                    <a:lnR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R>
                    <a:lnT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T>
                    <a:lnB w="50800" cap="flat" cmpd="sng" algn="ctr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14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200" b="1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Santé </a:t>
                      </a:r>
                      <a:endParaRPr sz="2200" b="1" dirty="0">
                        <a:solidFill>
                          <a:srgbClr val="002060"/>
                        </a:solidFill>
                        <a:latin typeface="Myriad Pro"/>
                        <a:ea typeface="Myriad Pro"/>
                        <a:cs typeface="Myriad Pro"/>
                        <a:sym typeface="Myriad Pro"/>
                      </a:endParaRPr>
                    </a:p>
                  </a:txBody>
                  <a:tcPr marL="45720" marR="45720" horzOverflow="overflow">
                    <a:lnL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L>
                    <a:lnR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R>
                    <a:lnT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T>
                    <a:lnB w="50800" cap="flat" cmpd="sng" algn="ctr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1600" b="1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30 000 F CFP</a:t>
                      </a:r>
                    </a:p>
                    <a:p>
                      <a:pPr algn="l">
                        <a:defRPr sz="1800"/>
                      </a:pPr>
                      <a:r>
                        <a:rPr sz="1600" b="1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/mois</a:t>
                      </a:r>
                    </a:p>
                  </a:txBody>
                  <a:tcPr marL="45720" marR="45720" horzOverflow="overflow">
                    <a:lnL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L>
                    <a:lnR w="50800" cap="flat" cmpd="sng" algn="ctr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T>
                    <a:lnB w="50800" cap="flat" cmpd="sng" algn="ctr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200" b="1" dirty="0">
                          <a:solidFill>
                            <a:srgbClr val="0022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Autres dépenses </a:t>
                      </a:r>
                      <a:endParaRPr sz="2200" b="1" dirty="0">
                        <a:solidFill>
                          <a:srgbClr val="002260"/>
                        </a:solidFill>
                        <a:latin typeface="Myriad Pro"/>
                        <a:ea typeface="Myriad Pro"/>
                        <a:cs typeface="Myriad Pro"/>
                        <a:sym typeface="Myriad Pro"/>
                      </a:endParaRPr>
                    </a:p>
                  </a:txBody>
                  <a:tcPr marL="45720" marR="45720" horzOverflow="overflow">
                    <a:lnL w="50800" cap="flat" cmpd="sng" algn="ctr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R>
                    <a:lnT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T>
                    <a:lnB w="50800" cap="flat" cmpd="sng" algn="ctr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600" b="1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24 000 F CFP/mois </a:t>
                      </a:r>
                    </a:p>
                  </a:txBody>
                  <a:tcPr marL="45720" marR="45720" horzOverflow="overflow">
                    <a:lnL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L>
                    <a:lnR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R>
                    <a:lnT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T>
                    <a:lnB w="50800" cap="flat" cmpd="sng" algn="ctr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14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200" b="1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Assurance auto et habitation</a:t>
                      </a:r>
                      <a:endParaRPr sz="2200" b="1" dirty="0">
                        <a:solidFill>
                          <a:srgbClr val="002060"/>
                        </a:solidFill>
                        <a:latin typeface="Myriad Pro"/>
                        <a:ea typeface="Myriad Pro"/>
                        <a:cs typeface="Myriad Pro"/>
                        <a:sym typeface="Myriad Pro"/>
                      </a:endParaRPr>
                    </a:p>
                  </a:txBody>
                  <a:tcPr marL="45720" marR="45720" horzOverflow="overflow">
                    <a:lnL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L>
                    <a:lnR w="50800" cap="flat" cmpd="sng" algn="ctr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T>
                    <a:lnB w="50800" cap="flat" cmpd="sng" algn="ctr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1600" b="1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9 500 F CFP/mois</a:t>
                      </a:r>
                      <a:r>
                        <a:rPr lang="fr-FR" sz="1600" b="1" baseline="0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 </a:t>
                      </a:r>
                      <a:endParaRPr sz="1600" b="1" dirty="0">
                        <a:solidFill>
                          <a:srgbClr val="002060"/>
                        </a:solidFill>
                        <a:latin typeface="Myriad Pro"/>
                        <a:ea typeface="Myriad Pro"/>
                        <a:cs typeface="Myriad Pro"/>
                        <a:sym typeface="Myriad Pro"/>
                      </a:endParaRPr>
                    </a:p>
                  </a:txBody>
                  <a:tcPr marL="45720" marR="45720" horzOverflow="overflow">
                    <a:lnL w="50800" cap="flat" cmpd="sng" algn="ctr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T>
                    <a:lnB w="50800" cap="flat" cmpd="sng" algn="ctr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200" b="1" dirty="0">
                        <a:solidFill>
                          <a:srgbClr val="002260"/>
                        </a:solidFill>
                        <a:latin typeface="Myriad Pro"/>
                        <a:ea typeface="Myriad Pro"/>
                        <a:cs typeface="Myriad Pro"/>
                        <a:sym typeface="Myriad Pro"/>
                      </a:endParaRPr>
                    </a:p>
                  </a:txBody>
                  <a:tcPr marL="45720" marR="45720" horzOverflow="overflow">
                    <a:lnL w="50800" cap="flat" cmpd="sng" algn="ctr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T>
                    <a:lnB w="50800" cap="flat" cmpd="sng" algn="ctr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fr-FR" sz="2200" b="1" dirty="0">
                        <a:solidFill>
                          <a:srgbClr val="002060"/>
                        </a:solidFill>
                        <a:latin typeface="Myriad Pro"/>
                        <a:ea typeface="Myriad Pro"/>
                        <a:cs typeface="Myriad Pro"/>
                        <a:sym typeface="Myriad Pro"/>
                      </a:endParaRPr>
                    </a:p>
                  </a:txBody>
                  <a:tcPr marL="45720" marR="45720" horzOverflow="overflow">
                    <a:lnL w="50800" cap="flat" cmpd="sng" algn="ctr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R>
                    <a:lnT w="50800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</a:lnT>
                    <a:lnB w="50800" cap="flat" cmpd="sng" algn="ctr">
                      <a:solidFill>
                        <a:schemeClr val="accent1">
                          <a:satOff val="-4409"/>
                          <a:lumOff val="-10509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59" name="Espace réservé du numéro de diapositive 1"/>
          <p:cNvSpPr txBox="1">
            <a:spLocks noGrp="1"/>
          </p:cNvSpPr>
          <p:nvPr>
            <p:ph type="sldNum" sz="quarter" idx="4294967295"/>
          </p:nvPr>
        </p:nvSpPr>
        <p:spPr>
          <a:xfrm>
            <a:off x="8422822" y="6405088"/>
            <a:ext cx="263979" cy="2692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 dirty="0"/>
          </a:p>
        </p:txBody>
      </p:sp>
      <p:sp>
        <p:nvSpPr>
          <p:cNvPr id="860" name="Titre 2"/>
          <p:cNvSpPr txBox="1"/>
          <p:nvPr/>
        </p:nvSpPr>
        <p:spPr>
          <a:xfrm>
            <a:off x="539750" y="311150"/>
            <a:ext cx="6984578" cy="553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3000" b="1">
                <a:solidFill>
                  <a:srgbClr val="00549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 </a:t>
            </a:r>
            <a:r>
              <a:rPr lang="en-US" noProof="1">
                <a:solidFill>
                  <a:srgbClr val="213B76"/>
                </a:solidFill>
              </a:rPr>
              <a:t>Qu’est-ce</a:t>
            </a:r>
            <a:r>
              <a:rPr dirty="0">
                <a:solidFill>
                  <a:srgbClr val="213B76"/>
                </a:solidFill>
              </a:rPr>
              <a:t> </a:t>
            </a:r>
            <a:r>
              <a:rPr lang="en-US" noProof="1">
                <a:solidFill>
                  <a:srgbClr val="213B76"/>
                </a:solidFill>
              </a:rPr>
              <a:t>qu’un</a:t>
            </a:r>
            <a:r>
              <a:rPr dirty="0">
                <a:solidFill>
                  <a:srgbClr val="213B76"/>
                </a:solidFill>
              </a:rPr>
              <a:t> budget ? </a:t>
            </a:r>
          </a:p>
        </p:txBody>
      </p:sp>
    </p:spTree>
    <p:extLst>
      <p:ext uri="{BB962C8B-B14F-4D97-AF65-F5344CB8AC3E}">
        <p14:creationId xmlns:p14="http://schemas.microsoft.com/office/powerpoint/2010/main" val="43436015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" grpId="0" animBg="1" advAuto="0"/>
      <p:bldP spid="857" grpId="0" animBg="1" advAuto="0"/>
      <p:bldP spid="858" grpId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5" name="Tableau 6"/>
          <p:cNvGraphicFramePr/>
          <p:nvPr>
            <p:extLst>
              <p:ext uri="{D42A27DB-BD31-4B8C-83A1-F6EECF244321}">
                <p14:modId xmlns:p14="http://schemas.microsoft.com/office/powerpoint/2010/main" val="2751818879"/>
              </p:ext>
            </p:extLst>
          </p:nvPr>
        </p:nvGraphicFramePr>
        <p:xfrm>
          <a:off x="4798753" y="908854"/>
          <a:ext cx="4093727" cy="4290383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43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834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Dépenses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2060"/>
                      </a:solidFill>
                    </a:lnL>
                    <a:lnR w="12700">
                      <a:solidFill>
                        <a:srgbClr val="002060"/>
                      </a:solidFill>
                    </a:lnR>
                    <a:lnT w="12700">
                      <a:solidFill>
                        <a:srgbClr val="002060"/>
                      </a:solidFill>
                    </a:lnT>
                    <a:lnB w="12700">
                      <a:solidFill>
                        <a:srgbClr val="002060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Montant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2060"/>
                      </a:solidFill>
                    </a:lnL>
                    <a:lnR w="12700">
                      <a:solidFill>
                        <a:srgbClr val="002060"/>
                      </a:solidFill>
                    </a:lnR>
                    <a:lnT w="12700">
                      <a:solidFill>
                        <a:srgbClr val="002060"/>
                      </a:solidFill>
                    </a:lnT>
                    <a:lnB w="12700">
                      <a:solidFill>
                        <a:srgbClr val="002060"/>
                      </a:solidFill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59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800" b="1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Lo</a:t>
                      </a:r>
                      <a:r>
                        <a:rPr lang="fr-FR" sz="1800" b="1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gement et</a:t>
                      </a:r>
                      <a:r>
                        <a:rPr lang="fr-FR" sz="1800" b="1" baseline="0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 charges</a:t>
                      </a:r>
                      <a:endParaRPr sz="1800" b="1" dirty="0">
                        <a:solidFill>
                          <a:srgbClr val="002060"/>
                        </a:solidFill>
                        <a:latin typeface="Myriad Pro"/>
                        <a:ea typeface="Myriad Pro"/>
                        <a:cs typeface="Myriad Pro"/>
                        <a:sym typeface="Myriad Pro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2060"/>
                      </a:solidFill>
                    </a:lnL>
                    <a:lnR w="12700">
                      <a:solidFill>
                        <a:srgbClr val="002060"/>
                      </a:solidFill>
                    </a:lnR>
                    <a:lnT w="12700">
                      <a:solidFill>
                        <a:srgbClr val="002060"/>
                      </a:solidFill>
                    </a:lnT>
                    <a:lnB w="12700">
                      <a:solidFill>
                        <a:srgbClr val="00206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fr-FR" sz="1800" b="1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92 000 F CFP</a:t>
                      </a:r>
                      <a:endParaRPr sz="1800" b="1" dirty="0">
                        <a:solidFill>
                          <a:srgbClr val="002060"/>
                        </a:solidFill>
                        <a:latin typeface="Myriad Pro"/>
                        <a:ea typeface="Myriad Pro"/>
                        <a:cs typeface="Myriad Pro"/>
                        <a:sym typeface="Myriad Pro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2060"/>
                      </a:solidFill>
                    </a:lnL>
                    <a:lnR w="12700">
                      <a:solidFill>
                        <a:srgbClr val="002060"/>
                      </a:solidFill>
                    </a:lnR>
                    <a:lnT w="12700">
                      <a:solidFill>
                        <a:srgbClr val="002060"/>
                      </a:solidFill>
                    </a:lnT>
                    <a:lnB w="12700">
                      <a:solidFill>
                        <a:srgbClr val="002060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6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1800" b="1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Transport </a:t>
                      </a:r>
                      <a:endParaRPr sz="1800" b="1" dirty="0">
                        <a:solidFill>
                          <a:srgbClr val="002060"/>
                        </a:solidFill>
                        <a:latin typeface="Myriad Pro"/>
                        <a:ea typeface="Myriad Pro"/>
                        <a:cs typeface="Myriad Pro"/>
                        <a:sym typeface="Myriad Pro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2060"/>
                      </a:solidFill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206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fr-FR" sz="1800" b="1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38 250 F CFP</a:t>
                      </a:r>
                      <a:endParaRPr sz="1800" b="1" dirty="0">
                        <a:solidFill>
                          <a:srgbClr val="002060"/>
                        </a:solidFill>
                        <a:latin typeface="Myriad Pro"/>
                        <a:ea typeface="Myriad Pro"/>
                        <a:cs typeface="Myriad Pro"/>
                        <a:sym typeface="Myriad Pro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2060"/>
                      </a:solidFill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2060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391588"/>
                  </a:ext>
                </a:extLst>
              </a:tr>
              <a:tr h="40896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1800" b="1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Vêtements </a:t>
                      </a:r>
                      <a:endParaRPr sz="1800" b="1" dirty="0">
                        <a:solidFill>
                          <a:srgbClr val="002060"/>
                        </a:solidFill>
                        <a:latin typeface="Myriad Pro"/>
                        <a:ea typeface="Myriad Pro"/>
                        <a:cs typeface="Myriad Pro"/>
                        <a:sym typeface="Myriad Pro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2060"/>
                      </a:solidFill>
                    </a:lnL>
                    <a:lnR w="12700">
                      <a:solidFill>
                        <a:srgbClr val="002060"/>
                      </a:solidFill>
                    </a:lnR>
                    <a:lnT w="12700">
                      <a:solidFill>
                        <a:srgbClr val="002060"/>
                      </a:solidFill>
                    </a:lnT>
                    <a:lnB w="12700">
                      <a:solidFill>
                        <a:srgbClr val="00206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fr-FR" sz="1800" b="1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16 650 F CFP</a:t>
                      </a:r>
                      <a:endParaRPr sz="1800" b="1" dirty="0">
                        <a:solidFill>
                          <a:srgbClr val="002060"/>
                        </a:solidFill>
                        <a:latin typeface="Myriad Pro"/>
                        <a:ea typeface="Myriad Pro"/>
                        <a:cs typeface="Myriad Pro"/>
                        <a:sym typeface="Myriad Pro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2060"/>
                      </a:solidFill>
                    </a:lnL>
                    <a:lnR w="12700">
                      <a:solidFill>
                        <a:srgbClr val="002060"/>
                      </a:solidFill>
                    </a:lnR>
                    <a:lnT w="12700">
                      <a:solidFill>
                        <a:srgbClr val="002060"/>
                      </a:solidFill>
                    </a:lnT>
                    <a:lnB w="12700">
                      <a:solidFill>
                        <a:srgbClr val="002060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50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1800" b="1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Santé </a:t>
                      </a:r>
                      <a:endParaRPr sz="1800" b="1" dirty="0">
                        <a:solidFill>
                          <a:srgbClr val="002060"/>
                        </a:solidFill>
                        <a:latin typeface="Myriad Pro"/>
                        <a:ea typeface="Myriad Pro"/>
                        <a:cs typeface="Myriad Pro"/>
                        <a:sym typeface="Myriad Pro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2060"/>
                      </a:solidFill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206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fr-FR" sz="1800" b="1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30 000 F CFP</a:t>
                      </a:r>
                      <a:endParaRPr sz="1800" b="1" dirty="0">
                        <a:solidFill>
                          <a:srgbClr val="002060"/>
                        </a:solidFill>
                        <a:latin typeface="Myriad Pro"/>
                        <a:ea typeface="Myriad Pro"/>
                        <a:cs typeface="Myriad Pro"/>
                        <a:sym typeface="Myriad Pro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2060"/>
                      </a:solidFill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2060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4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1800" b="1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Assurances </a:t>
                      </a:r>
                      <a:endParaRPr sz="1800" b="1" dirty="0">
                        <a:solidFill>
                          <a:srgbClr val="002060"/>
                        </a:solidFill>
                        <a:latin typeface="Myriad Pro"/>
                        <a:ea typeface="Myriad Pro"/>
                        <a:cs typeface="Myriad Pro"/>
                        <a:sym typeface="Myriad Pro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2060"/>
                      </a:solidFill>
                    </a:lnL>
                    <a:lnR w="12700">
                      <a:solidFill>
                        <a:srgbClr val="002060"/>
                      </a:solidFill>
                    </a:lnR>
                    <a:lnT w="12700">
                      <a:solidFill>
                        <a:srgbClr val="002060"/>
                      </a:solidFill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fr-FR" sz="1800" b="1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9 500 F CFP</a:t>
                      </a:r>
                      <a:endParaRPr sz="1800" b="1" dirty="0">
                        <a:solidFill>
                          <a:srgbClr val="002060"/>
                        </a:solidFill>
                        <a:latin typeface="Myriad Pro"/>
                        <a:ea typeface="Myriad Pro"/>
                        <a:cs typeface="Myriad Pro"/>
                        <a:sym typeface="Myriad Pro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2060"/>
                      </a:solidFill>
                    </a:lnL>
                    <a:lnR w="12700">
                      <a:solidFill>
                        <a:srgbClr val="002060"/>
                      </a:solidFill>
                    </a:lnR>
                    <a:lnT w="12700">
                      <a:solidFill>
                        <a:srgbClr val="002060"/>
                      </a:solidFill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8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1800" b="1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Alimentation </a:t>
                      </a:r>
                      <a:endParaRPr sz="1800" b="1" dirty="0">
                        <a:solidFill>
                          <a:srgbClr val="002060"/>
                        </a:solidFill>
                        <a:latin typeface="Myriad Pro"/>
                        <a:ea typeface="Myriad Pro"/>
                        <a:cs typeface="Myriad Pro"/>
                        <a:sym typeface="Myriad Pro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2060"/>
                      </a:solidFill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2060"/>
                      </a:solidFill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fr-FR" sz="1800" b="1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103</a:t>
                      </a:r>
                      <a:r>
                        <a:rPr lang="fr-FR" sz="1800" b="1" baseline="0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 000 F CFP</a:t>
                      </a:r>
                      <a:endParaRPr sz="1800" b="1" dirty="0">
                        <a:solidFill>
                          <a:srgbClr val="002060"/>
                        </a:solidFill>
                        <a:latin typeface="Myriad Pro"/>
                        <a:ea typeface="Myriad Pro"/>
                        <a:cs typeface="Myriad Pro"/>
                        <a:sym typeface="Myriad Pro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2060"/>
                      </a:solidFill>
                    </a:lnR>
                    <a:lnT w="12700">
                      <a:solidFill>
                        <a:srgbClr val="002060"/>
                      </a:solidFill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68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1800" b="1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Information-communication</a:t>
                      </a:r>
                      <a:endParaRPr sz="1800" b="1" dirty="0">
                        <a:solidFill>
                          <a:srgbClr val="002060"/>
                        </a:solidFill>
                        <a:latin typeface="Myriad Pro"/>
                        <a:ea typeface="Myriad Pro"/>
                        <a:cs typeface="Myriad Pro"/>
                        <a:sym typeface="Myriad Pro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2060"/>
                      </a:solidFill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fr-FR" sz="1800" b="1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12 000 F CFP</a:t>
                      </a:r>
                      <a:endParaRPr sz="1800" b="1" dirty="0">
                        <a:solidFill>
                          <a:srgbClr val="002060"/>
                        </a:solidFill>
                        <a:latin typeface="Myriad Pro"/>
                        <a:ea typeface="Myriad Pro"/>
                        <a:cs typeface="Myriad Pro"/>
                        <a:sym typeface="Myriad Pro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2060"/>
                      </a:solidFill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8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1800" b="1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Loisirs, culture</a:t>
                      </a:r>
                      <a:endParaRPr sz="1800" b="1" dirty="0">
                        <a:solidFill>
                          <a:srgbClr val="002060"/>
                        </a:solidFill>
                        <a:latin typeface="Myriad Pro"/>
                        <a:ea typeface="Myriad Pro"/>
                        <a:cs typeface="Myriad Pro"/>
                        <a:sym typeface="Myriad Pro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2060"/>
                      </a:solidFill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fr-FR" sz="1800" b="1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43 000 F CFP</a:t>
                      </a:r>
                      <a:endParaRPr sz="1800" b="1" dirty="0">
                        <a:solidFill>
                          <a:srgbClr val="002060"/>
                        </a:solidFill>
                        <a:latin typeface="Myriad Pro"/>
                        <a:ea typeface="Myriad Pro"/>
                        <a:cs typeface="Myriad Pro"/>
                        <a:sym typeface="Myriad Pro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2060"/>
                      </a:solidFill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44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1800" b="1" baseline="0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Autres dépenses</a:t>
                      </a:r>
                      <a:endParaRPr sz="1800" b="1" dirty="0">
                        <a:solidFill>
                          <a:srgbClr val="002060"/>
                        </a:solidFill>
                        <a:latin typeface="Myriad Pro"/>
                        <a:ea typeface="Myriad Pro"/>
                        <a:cs typeface="Myriad Pro"/>
                        <a:sym typeface="Myriad Pro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2060"/>
                      </a:solidFill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206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fr-FR" sz="1800" b="1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24 000 F CFP</a:t>
                      </a:r>
                      <a:endParaRPr sz="1800" b="1" dirty="0">
                        <a:solidFill>
                          <a:srgbClr val="002060"/>
                        </a:solidFill>
                        <a:latin typeface="Myriad Pro"/>
                        <a:ea typeface="Myriad Pro"/>
                        <a:cs typeface="Myriad Pro"/>
                        <a:sym typeface="Myriad Pro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2060"/>
                      </a:solidFill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2060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66" name="Tableau 6"/>
          <p:cNvGraphicFramePr/>
          <p:nvPr>
            <p:extLst>
              <p:ext uri="{D42A27DB-BD31-4B8C-83A1-F6EECF244321}">
                <p14:modId xmlns:p14="http://schemas.microsoft.com/office/powerpoint/2010/main" val="2688169030"/>
              </p:ext>
            </p:extLst>
          </p:nvPr>
        </p:nvGraphicFramePr>
        <p:xfrm>
          <a:off x="568324" y="1514475"/>
          <a:ext cx="3936085" cy="1555987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434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695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Ressources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2060"/>
                      </a:solidFill>
                    </a:lnL>
                    <a:lnR w="12700">
                      <a:solidFill>
                        <a:srgbClr val="002060"/>
                      </a:solidFill>
                    </a:lnR>
                    <a:lnT w="12700">
                      <a:solidFill>
                        <a:srgbClr val="002060"/>
                      </a:solidFill>
                    </a:lnT>
                    <a:lnB w="12700">
                      <a:solidFill>
                        <a:srgbClr val="002060"/>
                      </a:solidFill>
                    </a:lnB>
                    <a:solidFill>
                      <a:srgbClr val="CA22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Montant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2060"/>
                      </a:solidFill>
                    </a:lnL>
                    <a:lnR w="12700">
                      <a:solidFill>
                        <a:srgbClr val="002060"/>
                      </a:solidFill>
                    </a:lnR>
                    <a:lnT w="12700">
                      <a:solidFill>
                        <a:srgbClr val="002060"/>
                      </a:solidFill>
                    </a:lnT>
                    <a:lnB w="12700">
                      <a:solidFill>
                        <a:srgbClr val="002060"/>
                      </a:solidFill>
                    </a:lnB>
                    <a:solidFill>
                      <a:srgbClr val="CA2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5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b="1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Salaire 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2060"/>
                      </a:solidFill>
                    </a:lnL>
                    <a:lnR w="12700">
                      <a:solidFill>
                        <a:srgbClr val="002060"/>
                      </a:solidFill>
                    </a:lnR>
                    <a:lnT w="12700">
                      <a:solidFill>
                        <a:srgbClr val="002060"/>
                      </a:solidFill>
                    </a:lnT>
                    <a:lnB w="12700">
                      <a:solidFill>
                        <a:srgbClr val="002060"/>
                      </a:solidFill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fr-FR" sz="1600" b="1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365</a:t>
                      </a:r>
                      <a:r>
                        <a:rPr lang="fr-FR" sz="1600" b="1" baseline="0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 400 F CFP</a:t>
                      </a:r>
                      <a:endParaRPr sz="1600" b="1" dirty="0">
                        <a:solidFill>
                          <a:srgbClr val="002060"/>
                        </a:solidFill>
                        <a:latin typeface="Myriad Pro"/>
                        <a:ea typeface="Myriad Pro"/>
                        <a:cs typeface="Myriad Pro"/>
                        <a:sym typeface="Myriad Pro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2060"/>
                      </a:solidFill>
                    </a:lnL>
                    <a:lnR w="12700">
                      <a:solidFill>
                        <a:srgbClr val="002060"/>
                      </a:solidFill>
                    </a:lnR>
                    <a:lnT w="12700">
                      <a:solidFill>
                        <a:srgbClr val="002060"/>
                      </a:solidFill>
                    </a:lnT>
                    <a:lnB w="12700">
                      <a:solidFill>
                        <a:srgbClr val="002060"/>
                      </a:solidFill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7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b="1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Allocations familiales</a:t>
                      </a:r>
                      <a:r>
                        <a:rPr lang="fr-FR" sz="2000" b="1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 : CPS</a:t>
                      </a:r>
                      <a:endParaRPr sz="2000" b="1" dirty="0">
                        <a:solidFill>
                          <a:srgbClr val="002060"/>
                        </a:solidFill>
                        <a:latin typeface="Myriad Pro"/>
                        <a:ea typeface="Myriad Pro"/>
                        <a:cs typeface="Myriad Pro"/>
                        <a:sym typeface="Myriad Pro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2060"/>
                      </a:solidFill>
                    </a:lnL>
                    <a:lnR w="12700">
                      <a:solidFill>
                        <a:srgbClr val="002060"/>
                      </a:solidFill>
                    </a:lnR>
                    <a:lnT w="12700">
                      <a:solidFill>
                        <a:srgbClr val="002060"/>
                      </a:solidFill>
                    </a:lnT>
                    <a:lnB w="12700">
                      <a:solidFill>
                        <a:srgbClr val="002060"/>
                      </a:solidFill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fr-FR" sz="1600" b="1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15</a:t>
                      </a:r>
                      <a:r>
                        <a:rPr lang="fr-FR" sz="1600" b="1" baseline="0" dirty="0">
                          <a:solidFill>
                            <a:srgbClr val="002060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 000 F CFP</a:t>
                      </a:r>
                      <a:endParaRPr sz="1600" b="1" dirty="0">
                        <a:solidFill>
                          <a:srgbClr val="002060"/>
                        </a:solidFill>
                        <a:latin typeface="Myriad Pro"/>
                        <a:ea typeface="Myriad Pro"/>
                        <a:cs typeface="Myriad Pro"/>
                        <a:sym typeface="Myriad Pro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2060"/>
                      </a:solidFill>
                    </a:lnL>
                    <a:lnR w="12700">
                      <a:solidFill>
                        <a:srgbClr val="002060"/>
                      </a:solidFill>
                    </a:lnR>
                    <a:lnT w="12700">
                      <a:solidFill>
                        <a:srgbClr val="002060"/>
                      </a:solidFill>
                    </a:lnT>
                    <a:lnB w="12700">
                      <a:solidFill>
                        <a:srgbClr val="002060"/>
                      </a:solidFill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879" name="Groupe"/>
          <p:cNvGrpSpPr/>
          <p:nvPr/>
        </p:nvGrpSpPr>
        <p:grpSpPr>
          <a:xfrm>
            <a:off x="465802" y="4073205"/>
            <a:ext cx="4192591" cy="2438401"/>
            <a:chOff x="-1" y="0"/>
            <a:chExt cx="4192589" cy="2438400"/>
          </a:xfrm>
        </p:grpSpPr>
        <p:grpSp>
          <p:nvGrpSpPr>
            <p:cNvPr id="869" name="Rectangle 6"/>
            <p:cNvGrpSpPr/>
            <p:nvPr/>
          </p:nvGrpSpPr>
          <p:grpSpPr>
            <a:xfrm>
              <a:off x="29406" y="102414"/>
              <a:ext cx="1844226" cy="959968"/>
              <a:chOff x="14633" y="-70984"/>
              <a:chExt cx="1844225" cy="959967"/>
            </a:xfrm>
          </p:grpSpPr>
          <p:sp>
            <p:nvSpPr>
              <p:cNvPr id="867" name="Rectangle"/>
              <p:cNvSpPr/>
              <p:nvPr/>
            </p:nvSpPr>
            <p:spPr>
              <a:xfrm>
                <a:off x="160121" y="-70984"/>
                <a:ext cx="1523982" cy="959967"/>
              </a:xfrm>
              <a:prstGeom prst="rect">
                <a:avLst/>
              </a:prstGeom>
              <a:solidFill>
                <a:srgbClr val="0020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b="1">
                    <a:solidFill>
                      <a:srgbClr val="FFFFFF"/>
                    </a:solidFill>
                    <a:latin typeface="Myriad Pro"/>
                    <a:ea typeface="Myriad Pro"/>
                    <a:cs typeface="Myriad Pro"/>
                    <a:sym typeface="Myriad Pro"/>
                  </a:defRPr>
                </a:pPr>
                <a:endParaRPr dirty="0"/>
              </a:p>
            </p:txBody>
          </p:sp>
          <p:sp>
            <p:nvSpPr>
              <p:cNvPr id="868" name="Ressources"/>
              <p:cNvSpPr txBox="1"/>
              <p:nvPr/>
            </p:nvSpPr>
            <p:spPr>
              <a:xfrm>
                <a:off x="14633" y="86296"/>
                <a:ext cx="1844225" cy="4001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20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dirty="0">
                    <a:latin typeface="Myriad Pro" panose="020B0503030403020204" pitchFamily="34" charset="0"/>
                  </a:rPr>
                  <a:t>Ressources</a:t>
                </a:r>
              </a:p>
            </p:txBody>
          </p:sp>
        </p:grpSp>
        <p:sp>
          <p:nvSpPr>
            <p:cNvPr id="871" name="Dépenses"/>
            <p:cNvSpPr txBox="1"/>
            <p:nvPr/>
          </p:nvSpPr>
          <p:spPr>
            <a:xfrm>
              <a:off x="2493708" y="102414"/>
              <a:ext cx="1544897" cy="1015659"/>
            </a:xfrm>
            <a:prstGeom prst="rect">
              <a:avLst/>
            </a:prstGeom>
            <a:solidFill>
              <a:srgbClr val="C9236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20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  <a:p>
              <a:pPr algn="ctr">
                <a:defRPr sz="20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br>
                <a:rPr dirty="0"/>
              </a:br>
              <a:endParaRPr dirty="0"/>
            </a:p>
          </p:txBody>
        </p:sp>
        <p:sp>
          <p:nvSpPr>
            <p:cNvPr id="873" name="Moins 18"/>
            <p:cNvSpPr/>
            <p:nvPr/>
          </p:nvSpPr>
          <p:spPr>
            <a:xfrm>
              <a:off x="1887536" y="566736"/>
              <a:ext cx="417513" cy="101600"/>
            </a:xfrm>
            <a:prstGeom prst="rect">
              <a:avLst/>
            </a:prstGeom>
            <a:solidFill>
              <a:srgbClr val="21212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dirty="0"/>
            </a:p>
          </p:txBody>
        </p:sp>
        <p:grpSp>
          <p:nvGrpSpPr>
            <p:cNvPr id="876" name="Rectangle 16"/>
            <p:cNvGrpSpPr/>
            <p:nvPr/>
          </p:nvGrpSpPr>
          <p:grpSpPr>
            <a:xfrm>
              <a:off x="972424" y="1379154"/>
              <a:ext cx="2513664" cy="888988"/>
              <a:chOff x="-2" y="-2"/>
              <a:chExt cx="2513663" cy="888986"/>
            </a:xfrm>
          </p:grpSpPr>
          <p:sp>
            <p:nvSpPr>
              <p:cNvPr id="874" name="Rectangle"/>
              <p:cNvSpPr/>
              <p:nvPr/>
            </p:nvSpPr>
            <p:spPr>
              <a:xfrm>
                <a:off x="95887" y="-2"/>
                <a:ext cx="2321886" cy="888986"/>
              </a:xfrm>
              <a:prstGeom prst="rect">
                <a:avLst/>
              </a:prstGeom>
              <a:solidFill>
                <a:srgbClr val="00B0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b="1">
                    <a:solidFill>
                      <a:srgbClr val="FFFFFF"/>
                    </a:solidFill>
                    <a:latin typeface="Myriad Pro"/>
                    <a:ea typeface="Myriad Pro"/>
                    <a:cs typeface="Myriad Pro"/>
                    <a:sym typeface="Myriad Pro"/>
                  </a:defRPr>
                </a:pPr>
                <a:endParaRPr dirty="0"/>
              </a:p>
            </p:txBody>
          </p:sp>
          <p:sp>
            <p:nvSpPr>
              <p:cNvPr id="875" name="Somme d’argent disponible"/>
              <p:cNvSpPr txBox="1"/>
              <p:nvPr/>
            </p:nvSpPr>
            <p:spPr>
              <a:xfrm>
                <a:off x="-2" y="78896"/>
                <a:ext cx="2513663" cy="4001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20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dirty="0">
                    <a:latin typeface="Myriad Pro" panose="020B0503030403020204" pitchFamily="34" charset="0"/>
                  </a:rPr>
                  <a:t>Argent disponible</a:t>
                </a:r>
              </a:p>
            </p:txBody>
          </p:sp>
        </p:grpSp>
        <p:sp>
          <p:nvSpPr>
            <p:cNvPr id="877" name="Égal 3"/>
            <p:cNvSpPr/>
            <p:nvPr/>
          </p:nvSpPr>
          <p:spPr>
            <a:xfrm>
              <a:off x="175678" y="1675342"/>
              <a:ext cx="444498" cy="380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7458"/>
                  </a:lnTo>
                  <a:lnTo>
                    <a:pt x="0" y="7458"/>
                  </a:lnTo>
                  <a:close/>
                  <a:moveTo>
                    <a:pt x="0" y="14142"/>
                  </a:moveTo>
                  <a:lnTo>
                    <a:pt x="21600" y="14142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878" name="Rectangle"/>
            <p:cNvSpPr/>
            <p:nvPr/>
          </p:nvSpPr>
          <p:spPr>
            <a:xfrm>
              <a:off x="-1" y="0"/>
              <a:ext cx="4192589" cy="2438400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dirty="0"/>
            </a:p>
          </p:txBody>
        </p:sp>
      </p:grpSp>
      <p:graphicFrame>
        <p:nvGraphicFramePr>
          <p:cNvPr id="880" name="Tableau 6"/>
          <p:cNvGraphicFramePr/>
          <p:nvPr>
            <p:extLst>
              <p:ext uri="{D42A27DB-BD31-4B8C-83A1-F6EECF244321}">
                <p14:modId xmlns:p14="http://schemas.microsoft.com/office/powerpoint/2010/main" val="3939811153"/>
              </p:ext>
            </p:extLst>
          </p:nvPr>
        </p:nvGraphicFramePr>
        <p:xfrm>
          <a:off x="568325" y="3062288"/>
          <a:ext cx="3936084" cy="70104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438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03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b="1" dirty="0">
                          <a:solidFill>
                            <a:srgbClr val="001E64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Montant total des ressources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2060"/>
                      </a:solidFill>
                    </a:lnL>
                    <a:lnR w="12700">
                      <a:solidFill>
                        <a:srgbClr val="002060"/>
                      </a:solidFill>
                    </a:lnR>
                    <a:lnT w="12700">
                      <a:solidFill>
                        <a:srgbClr val="002060"/>
                      </a:solidFill>
                    </a:lnT>
                    <a:lnB w="12700">
                      <a:solidFill>
                        <a:srgbClr val="002060"/>
                      </a:solidFill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fr-FR" sz="1600" b="1" dirty="0">
                          <a:solidFill>
                            <a:srgbClr val="001E64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rPr>
                        <a:t>380 400 F CFP</a:t>
                      </a:r>
                      <a:endParaRPr sz="1600" b="1" dirty="0">
                        <a:solidFill>
                          <a:srgbClr val="001E64"/>
                        </a:solidFill>
                        <a:latin typeface="Myriad Pro"/>
                        <a:ea typeface="Myriad Pro"/>
                        <a:cs typeface="Myriad Pro"/>
                        <a:sym typeface="Myriad Pro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2060"/>
                      </a:solidFill>
                    </a:lnL>
                    <a:lnR w="12700">
                      <a:solidFill>
                        <a:srgbClr val="002060"/>
                      </a:solidFill>
                    </a:lnR>
                    <a:lnT w="12700">
                      <a:solidFill>
                        <a:srgbClr val="002060"/>
                      </a:solidFill>
                    </a:lnT>
                    <a:lnB w="12700">
                      <a:solidFill>
                        <a:srgbClr val="002060"/>
                      </a:solidFill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81" name="Tableau 6"/>
          <p:cNvGraphicFramePr/>
          <p:nvPr>
            <p:extLst>
              <p:ext uri="{D42A27DB-BD31-4B8C-83A1-F6EECF244321}">
                <p14:modId xmlns:p14="http://schemas.microsoft.com/office/powerpoint/2010/main" val="2562219243"/>
              </p:ext>
            </p:extLst>
          </p:nvPr>
        </p:nvGraphicFramePr>
        <p:xfrm>
          <a:off x="4811098" y="5453096"/>
          <a:ext cx="4081381" cy="70104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569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068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b="1" dirty="0">
                          <a:solidFill>
                            <a:srgbClr val="001E64"/>
                          </a:solidFill>
                          <a:latin typeface="Myriad Pro" panose="020B0503030403020204" pitchFamily="34" charset="0"/>
                          <a:ea typeface="Arial"/>
                          <a:cs typeface="Arial"/>
                          <a:sym typeface="Arial"/>
                        </a:rPr>
                        <a:t>Montant total des dépenses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2060"/>
                      </a:solidFill>
                    </a:lnL>
                    <a:lnR w="12700">
                      <a:solidFill>
                        <a:srgbClr val="002060"/>
                      </a:solidFill>
                    </a:lnR>
                    <a:lnT w="12700">
                      <a:solidFill>
                        <a:srgbClr val="002060"/>
                      </a:solidFill>
                    </a:lnT>
                    <a:lnB w="12700">
                      <a:solidFill>
                        <a:srgbClr val="00206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001E65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defRPr>
                      </a:pPr>
                      <a:r>
                        <a:rPr lang="fr-FR" sz="1600" dirty="0"/>
                        <a:t>368</a:t>
                      </a:r>
                      <a:r>
                        <a:rPr lang="fr-FR" sz="1600" baseline="0" dirty="0"/>
                        <a:t> 400 F CFP</a:t>
                      </a:r>
                      <a:endParaRPr sz="1600" dirty="0"/>
                    </a:p>
                  </a:txBody>
                  <a:tcPr marL="45720" marR="45720" anchor="ctr" horzOverflow="overflow">
                    <a:lnL w="12700">
                      <a:solidFill>
                        <a:srgbClr val="002060"/>
                      </a:solidFill>
                    </a:lnL>
                    <a:lnR w="12700">
                      <a:solidFill>
                        <a:srgbClr val="002060"/>
                      </a:solidFill>
                    </a:lnR>
                    <a:lnT w="12700">
                      <a:solidFill>
                        <a:srgbClr val="002060"/>
                      </a:solidFill>
                    </a:lnT>
                    <a:lnB w="12700">
                      <a:solidFill>
                        <a:srgbClr val="002060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82" name="Rectangle 6"/>
          <p:cNvSpPr txBox="1"/>
          <p:nvPr/>
        </p:nvSpPr>
        <p:spPr>
          <a:xfrm>
            <a:off x="522145" y="4702292"/>
            <a:ext cx="1728146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sz="1600" dirty="0">
                <a:latin typeface="Myriad Pro" panose="020B0503030403020204" pitchFamily="34" charset="0"/>
              </a:rPr>
              <a:t>380 400 F CFP</a:t>
            </a:r>
            <a:r>
              <a:rPr sz="1600" dirty="0"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883" name="908 €"/>
          <p:cNvSpPr txBox="1"/>
          <p:nvPr/>
        </p:nvSpPr>
        <p:spPr>
          <a:xfrm>
            <a:off x="3034313" y="4693989"/>
            <a:ext cx="1470097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sz="1600" dirty="0">
                <a:latin typeface="Myriad Pro" panose="020B0503030403020204" pitchFamily="34" charset="0"/>
              </a:rPr>
              <a:t>368 400 F CFP</a:t>
            </a:r>
            <a:endParaRPr sz="1600" dirty="0">
              <a:latin typeface="Myriad Pro" panose="020B0503030403020204" pitchFamily="34" charset="0"/>
            </a:endParaRPr>
          </a:p>
        </p:txBody>
      </p:sp>
      <p:sp>
        <p:nvSpPr>
          <p:cNvPr id="884" name="661,86 €"/>
          <p:cNvSpPr txBox="1"/>
          <p:nvPr/>
        </p:nvSpPr>
        <p:spPr>
          <a:xfrm>
            <a:off x="1687193" y="5855985"/>
            <a:ext cx="2092316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dirty="0">
                <a:latin typeface="Myriad Pro" panose="020B0503030403020204" pitchFamily="34" charset="0"/>
              </a:rPr>
              <a:t>12 000 F CFP</a:t>
            </a:r>
            <a:endParaRPr dirty="0">
              <a:latin typeface="Myriad Pro" panose="020B0503030403020204" pitchFamily="34" charset="0"/>
            </a:endParaRPr>
          </a:p>
        </p:txBody>
      </p:sp>
      <p:sp>
        <p:nvSpPr>
          <p:cNvPr id="885" name="Espace réservé du numéro de diapositive 1"/>
          <p:cNvSpPr txBox="1">
            <a:spLocks noGrp="1"/>
          </p:cNvSpPr>
          <p:nvPr>
            <p:ph type="sldNum" sz="quarter" idx="4294967295"/>
          </p:nvPr>
        </p:nvSpPr>
        <p:spPr>
          <a:xfrm>
            <a:off x="8422822" y="6405088"/>
            <a:ext cx="263979" cy="2692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 dirty="0"/>
          </a:p>
        </p:txBody>
      </p:sp>
      <p:sp>
        <p:nvSpPr>
          <p:cNvPr id="886" name="Titre 2"/>
          <p:cNvSpPr txBox="1"/>
          <p:nvPr/>
        </p:nvSpPr>
        <p:spPr>
          <a:xfrm>
            <a:off x="611187" y="293688"/>
            <a:ext cx="5468939" cy="553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000" b="1">
                <a:solidFill>
                  <a:srgbClr val="00549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 </a:t>
            </a:r>
            <a:r>
              <a:rPr lang="en-US" noProof="1">
                <a:solidFill>
                  <a:srgbClr val="213B76"/>
                </a:solidFill>
              </a:rPr>
              <a:t>Qu’est-ce</a:t>
            </a:r>
            <a:r>
              <a:rPr dirty="0">
                <a:solidFill>
                  <a:srgbClr val="213B76"/>
                </a:solidFill>
              </a:rPr>
              <a:t> </a:t>
            </a:r>
            <a:r>
              <a:rPr lang="en-US" noProof="1">
                <a:solidFill>
                  <a:srgbClr val="213B76"/>
                </a:solidFill>
              </a:rPr>
              <a:t>qu’un</a:t>
            </a:r>
            <a:r>
              <a:rPr dirty="0">
                <a:solidFill>
                  <a:srgbClr val="213B76"/>
                </a:solidFill>
              </a:rPr>
              <a:t> budget ? </a:t>
            </a:r>
          </a:p>
        </p:txBody>
      </p:sp>
      <p:sp>
        <p:nvSpPr>
          <p:cNvPr id="887" name="Espace réservé du texte 4"/>
          <p:cNvSpPr txBox="1"/>
          <p:nvPr/>
        </p:nvSpPr>
        <p:spPr>
          <a:xfrm>
            <a:off x="479425" y="1003300"/>
            <a:ext cx="1531938" cy="42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500"/>
              </a:spcBef>
              <a:defRPr sz="2300" b="1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Réponse :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047937" y="4269332"/>
            <a:ext cx="1456474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yriad Pro" panose="020B0503030403020204" pitchFamily="34" charset="0"/>
                <a:cs typeface="Arial" panose="020B0604020202020204" pitchFamily="34" charset="0"/>
                <a:sym typeface="Helvetica"/>
              </a:rPr>
              <a:t>Dépenses</a:t>
            </a:r>
          </a:p>
        </p:txBody>
      </p:sp>
    </p:spTree>
    <p:extLst>
      <p:ext uri="{BB962C8B-B14F-4D97-AF65-F5344CB8AC3E}">
        <p14:creationId xmlns:p14="http://schemas.microsoft.com/office/powerpoint/2010/main" val="305741751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EEECE1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EECE1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EECE1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8670</TotalTime>
  <Words>1503</Words>
  <Application>Microsoft Office PowerPoint</Application>
  <PresentationFormat>Affichage à l'écran (4:3)</PresentationFormat>
  <Paragraphs>325</Paragraphs>
  <Slides>27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5" baseType="lpstr">
      <vt:lpstr>Arial</vt:lpstr>
      <vt:lpstr>Brush Script MT</vt:lpstr>
      <vt:lpstr>Calibri</vt:lpstr>
      <vt:lpstr>Helvetica</vt:lpstr>
      <vt:lpstr>Myriad Pro</vt:lpstr>
      <vt:lpstr>Times New Roman</vt:lpstr>
      <vt:lpstr>Wingdings</vt:lpstr>
      <vt:lpstr>Thème Office</vt:lpstr>
      <vt:lpstr>Présentation PowerPoint</vt:lpstr>
      <vt:lpstr>Présentation PowerPoint</vt:lpstr>
      <vt:lpstr>QU’EST-CE QU’UN BUDGET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ieom</dc:creator>
  <cp:lastModifiedBy>dchadourne</cp:lastModifiedBy>
  <cp:revision>641</cp:revision>
  <cp:lastPrinted>2020-03-05T18:30:04Z</cp:lastPrinted>
  <dcterms:modified xsi:type="dcterms:W3CDTF">2024-02-09T03:19:20Z</dcterms:modified>
</cp:coreProperties>
</file>